
<file path=[Content_Types].xml><?xml version="1.0" encoding="utf-8"?>
<Types xmlns="http://schemas.openxmlformats.org/package/2006/content-types">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82" r:id="rId2"/>
    <p:sldId id="279" r:id="rId3"/>
    <p:sldId id="280"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9" d="100"/>
          <a:sy n="69" d="100"/>
        </p:scale>
        <p:origin x="54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4E693-EE54-4FD5-BA12-A9FA74A8D96D}" type="datetimeFigureOut">
              <a:rPr lang="en-US" smtClean="0"/>
              <a:t>1/30/2018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1CF9F-C943-4182-936E-C75AF36CFD08}" type="slidenum">
              <a:rPr lang="en-US" smtClean="0"/>
              <a:t>‹#›</a:t>
            </a:fld>
            <a:endParaRPr lang="en-US"/>
          </a:p>
        </p:txBody>
      </p:sp>
    </p:spTree>
    <p:extLst>
      <p:ext uri="{BB962C8B-B14F-4D97-AF65-F5344CB8AC3E}">
        <p14:creationId xmlns:p14="http://schemas.microsoft.com/office/powerpoint/2010/main" val="2636114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ECD9E01-9B5C-4A55-9BCC-D74F30A41D45}" type="slidenum">
              <a:rPr lang="zh-CN" altLang="en-US" smtClean="0"/>
              <a:t>1</a:t>
            </a:fld>
            <a:endParaRPr lang="zh-CN" altLang="en-US"/>
          </a:p>
        </p:txBody>
      </p:sp>
    </p:spTree>
    <p:extLst>
      <p:ext uri="{BB962C8B-B14F-4D97-AF65-F5344CB8AC3E}">
        <p14:creationId xmlns:p14="http://schemas.microsoft.com/office/powerpoint/2010/main" val="1018182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9CD56F4-CC24-4F7C-9251-135B471DEA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091" b="9091"/>
          <a:stretch/>
        </p:blipFill>
        <p:spPr>
          <a:xfrm>
            <a:off x="6936" y="0"/>
            <a:ext cx="12192000" cy="6858000"/>
          </a:xfrm>
          <a:prstGeom prst="rect">
            <a:avLst/>
          </a:prstGeom>
        </p:spPr>
      </p:pic>
      <p:sp>
        <p:nvSpPr>
          <p:cNvPr id="2" name="标题 1">
            <a:extLst>
              <a:ext uri="{FF2B5EF4-FFF2-40B4-BE49-F238E27FC236}">
                <a16:creationId xmlns:a16="http://schemas.microsoft.com/office/drawing/2014/main" id="{DDFB798B-CB4A-4BC0-A370-2A9CE30FD33B}"/>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zh-CN" altLang="en-US" dirty="0"/>
              <a:t>单击此处编辑母版标题样式</a:t>
            </a:r>
            <a:endParaRPr lang="en-US" dirty="0"/>
          </a:p>
        </p:txBody>
      </p:sp>
      <p:sp>
        <p:nvSpPr>
          <p:cNvPr id="3" name="副标题 2">
            <a:extLst>
              <a:ext uri="{FF2B5EF4-FFF2-40B4-BE49-F238E27FC236}">
                <a16:creationId xmlns:a16="http://schemas.microsoft.com/office/drawing/2014/main" id="{8B5E20C6-2BAD-4565-A9F2-2725C9CFED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日期占位符 3">
            <a:extLst>
              <a:ext uri="{FF2B5EF4-FFF2-40B4-BE49-F238E27FC236}">
                <a16:creationId xmlns:a16="http://schemas.microsoft.com/office/drawing/2014/main" id="{47C8FC37-B715-4AED-9687-27F7E1E2789D}"/>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5" name="页脚占位符 4">
            <a:extLst>
              <a:ext uri="{FF2B5EF4-FFF2-40B4-BE49-F238E27FC236}">
                <a16:creationId xmlns:a16="http://schemas.microsoft.com/office/drawing/2014/main" id="{4844DC4D-EC8B-4768-A341-6104FC1E48E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F313EE5-CB5B-4212-A11E-787CA60B439A}"/>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2715126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B2DC5-C53E-4469-A26E-924E6D748E3E}"/>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821DB558-340D-4FD9-94CD-568E80592A6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9527D06C-E051-4FCD-9423-54647116DF2B}"/>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5" name="页脚占位符 4">
            <a:extLst>
              <a:ext uri="{FF2B5EF4-FFF2-40B4-BE49-F238E27FC236}">
                <a16:creationId xmlns:a16="http://schemas.microsoft.com/office/drawing/2014/main" id="{D3FD4D69-72D8-44FF-B483-E858EACC532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DA8F42C2-B4ED-4166-869F-02592B74448A}"/>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2028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115AC0-5BCF-4B5C-A842-0B3EC48FFB8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CA3160D-43A7-480B-8E8A-5883D68B3FE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2C778629-AAC0-4CD7-85FD-57D9AA4DB838}"/>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5" name="页脚占位符 4">
            <a:extLst>
              <a:ext uri="{FF2B5EF4-FFF2-40B4-BE49-F238E27FC236}">
                <a16:creationId xmlns:a16="http://schemas.microsoft.com/office/drawing/2014/main" id="{B836A356-559F-41D5-89FE-738F40073E7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71FD42B-3268-488C-AEE0-67B038CE7219}"/>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52105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C71EC-E29C-43D6-A113-B3FCF34803FE}"/>
              </a:ext>
            </a:extLst>
          </p:cNvPr>
          <p:cNvSpPr>
            <a:spLocks noGrp="1"/>
          </p:cNvSpPr>
          <p:nvPr>
            <p:ph type="title"/>
          </p:nvPr>
        </p:nvSpPr>
        <p:spPr/>
        <p:txBody>
          <a:bodyPr>
            <a:normAutofit/>
          </a:bodyPr>
          <a:lstStyle>
            <a:lvl1pPr>
              <a:defRPr sz="2800"/>
            </a:lvl1pPr>
          </a:lstStyle>
          <a:p>
            <a:r>
              <a:rPr lang="zh-CN" altLang="en-US" dirty="0"/>
              <a:t>单击此处编辑母版标题样式</a:t>
            </a:r>
            <a:endParaRPr lang="en-US" dirty="0"/>
          </a:p>
        </p:txBody>
      </p:sp>
      <p:sp>
        <p:nvSpPr>
          <p:cNvPr id="3" name="内容占位符 2">
            <a:extLst>
              <a:ext uri="{FF2B5EF4-FFF2-40B4-BE49-F238E27FC236}">
                <a16:creationId xmlns:a16="http://schemas.microsoft.com/office/drawing/2014/main" id="{34B39764-435F-4732-9513-7E445F817ED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93A1A18B-34A2-40C5-9A63-FAE451F5F155}"/>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5" name="页脚占位符 4">
            <a:extLst>
              <a:ext uri="{FF2B5EF4-FFF2-40B4-BE49-F238E27FC236}">
                <a16:creationId xmlns:a16="http://schemas.microsoft.com/office/drawing/2014/main" id="{BE732016-7A10-4A7C-BAEB-5CC1F707DC0E}"/>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F6DB87C-5361-4DDE-9C23-404D349A8A03}"/>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3824033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41736-174F-4E26-A92A-89BA49851C0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C78CE90-3492-44BA-8733-16F483DF1B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AF63986-6890-4C91-8ED0-6DCD3AF32831}"/>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5" name="页脚占位符 4">
            <a:extLst>
              <a:ext uri="{FF2B5EF4-FFF2-40B4-BE49-F238E27FC236}">
                <a16:creationId xmlns:a16="http://schemas.microsoft.com/office/drawing/2014/main" id="{4D452228-4316-4E78-8CCA-293E1C8AA58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92F8AD0C-2CA0-4DE8-B8A8-809DC3FFE28F}"/>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88404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8AA28-3E59-46E2-B661-55ABA01A01D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F82ABBB6-AF9E-4B25-9143-28C01E76FFB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0B30BEFA-4B97-47BC-A1C8-7BF710CD060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C9370B83-2F98-46A4-A8D6-0953BA8F634F}"/>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6" name="页脚占位符 5">
            <a:extLst>
              <a:ext uri="{FF2B5EF4-FFF2-40B4-BE49-F238E27FC236}">
                <a16:creationId xmlns:a16="http://schemas.microsoft.com/office/drawing/2014/main" id="{C2132931-17B3-4A87-8EB9-057AA0D94F07}"/>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5E06B8E-B13F-4C3E-B1A0-4B2511050B52}"/>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365042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F372A-9E64-40CB-8700-D1DAB3DD6B8C}"/>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D7CE9A9-8C67-4B99-901F-1A72CB4E2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B7C77A0-05A0-41E3-88B8-F0795F7D403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58B337E3-13EA-44E7-BE00-1DE55F1662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7AD07CB-981F-4025-93DC-A2E0437EEFD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382F650B-4512-490E-9116-44F1670992AB}"/>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8" name="页脚占位符 7">
            <a:extLst>
              <a:ext uri="{FF2B5EF4-FFF2-40B4-BE49-F238E27FC236}">
                <a16:creationId xmlns:a16="http://schemas.microsoft.com/office/drawing/2014/main" id="{887F25C8-0038-4701-A837-33E8A2BD6844}"/>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36C39907-8AD2-4594-BAB3-E93F67DEF235}"/>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412284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C1D9F-5362-44B0-BA16-BCB6F25CCB19}"/>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396DB35A-324E-46A3-807C-9CC30072B8BD}"/>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4" name="页脚占位符 3">
            <a:extLst>
              <a:ext uri="{FF2B5EF4-FFF2-40B4-BE49-F238E27FC236}">
                <a16:creationId xmlns:a16="http://schemas.microsoft.com/office/drawing/2014/main" id="{3210A6BE-DC67-4863-B37E-9BE92F50C0BC}"/>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ABB5F034-143F-4A9C-886E-CA2A49941D17}"/>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222350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C0C6F3D-E452-4269-89F3-A1C947F09D8B}"/>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3" name="页脚占位符 2">
            <a:extLst>
              <a:ext uri="{FF2B5EF4-FFF2-40B4-BE49-F238E27FC236}">
                <a16:creationId xmlns:a16="http://schemas.microsoft.com/office/drawing/2014/main" id="{27BB602D-9D7F-42D2-A160-5C9507E009D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D85C41F8-21FA-41A0-B3BC-4BE02098E896}"/>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301144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9334B-3B2A-43B4-99F8-0B65231BE5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98E1DA2-C71B-450B-94BF-CFCEB18CAE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5F15B982-845E-4ACE-9E36-7A4CD9EB0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BC12C2-D99E-43CB-BA1D-19E09814D942}"/>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6" name="页脚占位符 5">
            <a:extLst>
              <a:ext uri="{FF2B5EF4-FFF2-40B4-BE49-F238E27FC236}">
                <a16:creationId xmlns:a16="http://schemas.microsoft.com/office/drawing/2014/main" id="{6C3F7EF1-1414-4BCB-986B-3196D37FE7FC}"/>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AEBBC253-4E88-4BF1-A762-64D679F43489}"/>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175223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CFF48-9922-4958-A17A-7143C9C2CA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B2F325B1-73CB-4744-BCAC-1DF6361567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673391C7-840E-42FC-9E6F-A9451CC3F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2D702B3-D513-4024-8CC9-D7DE67892EB1}"/>
              </a:ext>
            </a:extLst>
          </p:cNvPr>
          <p:cNvSpPr>
            <a:spLocks noGrp="1"/>
          </p:cNvSpPr>
          <p:nvPr>
            <p:ph type="dt" sz="half" idx="10"/>
          </p:nvPr>
        </p:nvSpPr>
        <p:spPr/>
        <p:txBody>
          <a:bodyPr/>
          <a:lstStyle/>
          <a:p>
            <a:fld id="{0AC90A2F-9985-4A28-A797-90187D8B4BA2}" type="datetimeFigureOut">
              <a:rPr lang="en-US" smtClean="0"/>
              <a:t>1/30/2018</a:t>
            </a:fld>
            <a:endParaRPr lang="en-US"/>
          </a:p>
        </p:txBody>
      </p:sp>
      <p:sp>
        <p:nvSpPr>
          <p:cNvPr id="6" name="页脚占位符 5">
            <a:extLst>
              <a:ext uri="{FF2B5EF4-FFF2-40B4-BE49-F238E27FC236}">
                <a16:creationId xmlns:a16="http://schemas.microsoft.com/office/drawing/2014/main" id="{6470E0A6-A51A-41EB-BEB1-2B20D50FEB5E}"/>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84B4C69A-73FC-4103-8CF9-2617EADF918E}"/>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138968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1CA54F7-FCAA-401F-BE3B-F942124204D0}"/>
              </a:ext>
            </a:extLst>
          </p:cNvPr>
          <p:cNvSpPr>
            <a:spLocks noGrp="1"/>
          </p:cNvSpPr>
          <p:nvPr>
            <p:ph type="title"/>
          </p:nvPr>
        </p:nvSpPr>
        <p:spPr>
          <a:xfrm>
            <a:off x="164720" y="211813"/>
            <a:ext cx="10515600" cy="63688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a:extLst>
              <a:ext uri="{FF2B5EF4-FFF2-40B4-BE49-F238E27FC236}">
                <a16:creationId xmlns:a16="http://schemas.microsoft.com/office/drawing/2014/main" id="{C132375E-3570-40BD-B0D7-818B04188DB0}"/>
              </a:ext>
            </a:extLst>
          </p:cNvPr>
          <p:cNvSpPr>
            <a:spLocks noGrp="1"/>
          </p:cNvSpPr>
          <p:nvPr>
            <p:ph type="body" idx="1"/>
          </p:nvPr>
        </p:nvSpPr>
        <p:spPr>
          <a:xfrm>
            <a:off x="164720" y="1102867"/>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a:extLst>
              <a:ext uri="{FF2B5EF4-FFF2-40B4-BE49-F238E27FC236}">
                <a16:creationId xmlns:a16="http://schemas.microsoft.com/office/drawing/2014/main" id="{1C9EDF9C-B90F-4BBB-981D-22264547F2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90A2F-9985-4A28-A797-90187D8B4BA2}" type="datetimeFigureOut">
              <a:rPr lang="en-US" smtClean="0"/>
              <a:t>1/30/2018</a:t>
            </a:fld>
            <a:endParaRPr lang="en-US"/>
          </a:p>
        </p:txBody>
      </p:sp>
      <p:sp>
        <p:nvSpPr>
          <p:cNvPr id="5" name="页脚占位符 4">
            <a:extLst>
              <a:ext uri="{FF2B5EF4-FFF2-40B4-BE49-F238E27FC236}">
                <a16:creationId xmlns:a16="http://schemas.microsoft.com/office/drawing/2014/main" id="{B43FF8AD-E6F7-4911-8E37-E5965CD0DA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3D4ABFD3-D97D-4B13-A7A0-F2D74BBBD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3B49C-5CAD-4048-A1AC-13DD234BDEC2}" type="slidenum">
              <a:rPr lang="en-US" smtClean="0"/>
              <a:t>‹#›</a:t>
            </a:fld>
            <a:endParaRPr lang="en-US"/>
          </a:p>
        </p:txBody>
      </p:sp>
    </p:spTree>
    <p:extLst>
      <p:ext uri="{BB962C8B-B14F-4D97-AF65-F5344CB8AC3E}">
        <p14:creationId xmlns:p14="http://schemas.microsoft.com/office/powerpoint/2010/main" val="277590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a:extLst>
              <a:ext uri="{FF2B5EF4-FFF2-40B4-BE49-F238E27FC236}">
                <a16:creationId xmlns:a16="http://schemas.microsoft.com/office/drawing/2014/main" id="{FE0AC99B-9035-4919-B978-43821AA2136B}"/>
              </a:ext>
            </a:extLst>
          </p:cNvPr>
          <p:cNvCxnSpPr>
            <a:cxnSpLocks/>
          </p:cNvCxnSpPr>
          <p:nvPr/>
        </p:nvCxnSpPr>
        <p:spPr>
          <a:xfrm flipH="1">
            <a:off x="10238771" y="1193216"/>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C9E7D44-24F4-4984-82E2-617C2E6E7D85}"/>
              </a:ext>
            </a:extLst>
          </p:cNvPr>
          <p:cNvCxnSpPr>
            <a:cxnSpLocks/>
          </p:cNvCxnSpPr>
          <p:nvPr/>
        </p:nvCxnSpPr>
        <p:spPr>
          <a:xfrm flipH="1">
            <a:off x="9488913"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5041D19-E750-4C99-963B-C09FB590D4FB}"/>
              </a:ext>
            </a:extLst>
          </p:cNvPr>
          <p:cNvCxnSpPr>
            <a:cxnSpLocks/>
          </p:cNvCxnSpPr>
          <p:nvPr/>
        </p:nvCxnSpPr>
        <p:spPr>
          <a:xfrm flipH="1">
            <a:off x="8755996"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CD271A7-C544-48D5-A8E2-F3247E24893B}"/>
              </a:ext>
            </a:extLst>
          </p:cNvPr>
          <p:cNvCxnSpPr>
            <a:cxnSpLocks/>
          </p:cNvCxnSpPr>
          <p:nvPr/>
        </p:nvCxnSpPr>
        <p:spPr>
          <a:xfrm flipH="1">
            <a:off x="8013555"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682D03D-3958-4A8A-824E-B8FEDB333B00}"/>
              </a:ext>
            </a:extLst>
          </p:cNvPr>
          <p:cNvCxnSpPr>
            <a:cxnSpLocks/>
          </p:cNvCxnSpPr>
          <p:nvPr/>
        </p:nvCxnSpPr>
        <p:spPr>
          <a:xfrm flipH="1">
            <a:off x="7266692"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083788D-C1B9-42CB-90D6-914A5F482847}"/>
              </a:ext>
            </a:extLst>
          </p:cNvPr>
          <p:cNvCxnSpPr>
            <a:cxnSpLocks/>
          </p:cNvCxnSpPr>
          <p:nvPr/>
        </p:nvCxnSpPr>
        <p:spPr>
          <a:xfrm flipH="1">
            <a:off x="6525294"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D81B01D-362B-46C8-A608-0B8370E83653}"/>
              </a:ext>
            </a:extLst>
          </p:cNvPr>
          <p:cNvCxnSpPr>
            <a:cxnSpLocks/>
          </p:cNvCxnSpPr>
          <p:nvPr/>
        </p:nvCxnSpPr>
        <p:spPr>
          <a:xfrm flipH="1">
            <a:off x="5789767" y="118541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70A976F-9992-4685-BFD1-F033114037C1}"/>
              </a:ext>
            </a:extLst>
          </p:cNvPr>
          <p:cNvCxnSpPr>
            <a:cxnSpLocks/>
          </p:cNvCxnSpPr>
          <p:nvPr/>
        </p:nvCxnSpPr>
        <p:spPr>
          <a:xfrm flipH="1">
            <a:off x="4308932"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0BC1418A-F4E8-4EB8-A0E8-B3E69E941F5D}"/>
              </a:ext>
            </a:extLst>
          </p:cNvPr>
          <p:cNvSpPr/>
          <p:nvPr/>
        </p:nvSpPr>
        <p:spPr>
          <a:xfrm>
            <a:off x="2107325"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01/05</a:t>
            </a:r>
            <a:endParaRPr lang="zh-CN" altLang="en-US" sz="900" dirty="0"/>
          </a:p>
        </p:txBody>
      </p:sp>
      <p:sp>
        <p:nvSpPr>
          <p:cNvPr id="9" name="矩形 8">
            <a:extLst>
              <a:ext uri="{FF2B5EF4-FFF2-40B4-BE49-F238E27FC236}">
                <a16:creationId xmlns:a16="http://schemas.microsoft.com/office/drawing/2014/main" id="{33020BF4-3DA2-46DE-BADF-33956775B08F}"/>
              </a:ext>
            </a:extLst>
          </p:cNvPr>
          <p:cNvSpPr/>
          <p:nvPr/>
        </p:nvSpPr>
        <p:spPr>
          <a:xfrm>
            <a:off x="2845968"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01/12</a:t>
            </a:r>
            <a:endParaRPr lang="zh-CN" altLang="en-US" sz="900" dirty="0"/>
          </a:p>
        </p:txBody>
      </p:sp>
      <p:sp>
        <p:nvSpPr>
          <p:cNvPr id="11" name="矩形 10">
            <a:extLst>
              <a:ext uri="{FF2B5EF4-FFF2-40B4-BE49-F238E27FC236}">
                <a16:creationId xmlns:a16="http://schemas.microsoft.com/office/drawing/2014/main" id="{5DBB8EF4-445B-427A-B2ED-65D7FD0C0CF7}"/>
              </a:ext>
            </a:extLst>
          </p:cNvPr>
          <p:cNvSpPr/>
          <p:nvPr/>
        </p:nvSpPr>
        <p:spPr>
          <a:xfrm>
            <a:off x="3589866"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01/19</a:t>
            </a:r>
            <a:endParaRPr lang="zh-CN" altLang="en-US" sz="900" dirty="0"/>
          </a:p>
        </p:txBody>
      </p:sp>
      <p:sp>
        <p:nvSpPr>
          <p:cNvPr id="12" name="矩形 11">
            <a:extLst>
              <a:ext uri="{FF2B5EF4-FFF2-40B4-BE49-F238E27FC236}">
                <a16:creationId xmlns:a16="http://schemas.microsoft.com/office/drawing/2014/main" id="{45E2646E-8F46-4511-90E3-3D638CD11FF0}"/>
              </a:ext>
            </a:extLst>
          </p:cNvPr>
          <p:cNvSpPr/>
          <p:nvPr/>
        </p:nvSpPr>
        <p:spPr>
          <a:xfrm>
            <a:off x="4328509"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01/26</a:t>
            </a:r>
            <a:endParaRPr lang="zh-CN" altLang="en-US" sz="900" dirty="0"/>
          </a:p>
        </p:txBody>
      </p:sp>
      <p:sp>
        <p:nvSpPr>
          <p:cNvPr id="13" name="矩形 12">
            <a:extLst>
              <a:ext uri="{FF2B5EF4-FFF2-40B4-BE49-F238E27FC236}">
                <a16:creationId xmlns:a16="http://schemas.microsoft.com/office/drawing/2014/main" id="{E6784743-FA35-4EFC-A34B-19F4CB15444D}"/>
              </a:ext>
            </a:extLst>
          </p:cNvPr>
          <p:cNvSpPr/>
          <p:nvPr/>
        </p:nvSpPr>
        <p:spPr>
          <a:xfrm>
            <a:off x="5072407"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02/02</a:t>
            </a:r>
            <a:endParaRPr lang="zh-CN" altLang="en-US" sz="900" dirty="0"/>
          </a:p>
        </p:txBody>
      </p:sp>
      <p:sp>
        <p:nvSpPr>
          <p:cNvPr id="14" name="矩形 13">
            <a:extLst>
              <a:ext uri="{FF2B5EF4-FFF2-40B4-BE49-F238E27FC236}">
                <a16:creationId xmlns:a16="http://schemas.microsoft.com/office/drawing/2014/main" id="{2F0AE1E5-D325-4AC5-A35D-DE17FE50D33A}"/>
              </a:ext>
            </a:extLst>
          </p:cNvPr>
          <p:cNvSpPr/>
          <p:nvPr/>
        </p:nvSpPr>
        <p:spPr>
          <a:xfrm>
            <a:off x="5811050"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02/09</a:t>
            </a:r>
            <a:endParaRPr lang="zh-CN" altLang="en-US" sz="900" dirty="0"/>
          </a:p>
        </p:txBody>
      </p:sp>
      <p:sp>
        <p:nvSpPr>
          <p:cNvPr id="15" name="矩形 14">
            <a:extLst>
              <a:ext uri="{FF2B5EF4-FFF2-40B4-BE49-F238E27FC236}">
                <a16:creationId xmlns:a16="http://schemas.microsoft.com/office/drawing/2014/main" id="{01C50FA3-F746-4D2D-AF96-C103E2B31CDE}"/>
              </a:ext>
            </a:extLst>
          </p:cNvPr>
          <p:cNvSpPr/>
          <p:nvPr/>
        </p:nvSpPr>
        <p:spPr>
          <a:xfrm>
            <a:off x="6554948"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02/16</a:t>
            </a:r>
            <a:endParaRPr lang="zh-CN" altLang="en-US" sz="900" dirty="0"/>
          </a:p>
        </p:txBody>
      </p:sp>
      <p:sp>
        <p:nvSpPr>
          <p:cNvPr id="16" name="矩形 15">
            <a:extLst>
              <a:ext uri="{FF2B5EF4-FFF2-40B4-BE49-F238E27FC236}">
                <a16:creationId xmlns:a16="http://schemas.microsoft.com/office/drawing/2014/main" id="{9EE6ECA5-BFA6-4702-B60D-7F6DCC8E2E3B}"/>
              </a:ext>
            </a:extLst>
          </p:cNvPr>
          <p:cNvSpPr/>
          <p:nvPr/>
        </p:nvSpPr>
        <p:spPr>
          <a:xfrm>
            <a:off x="7293591"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02/23</a:t>
            </a:r>
            <a:endParaRPr lang="zh-CN" altLang="en-US" sz="900" dirty="0"/>
          </a:p>
        </p:txBody>
      </p:sp>
      <p:sp>
        <p:nvSpPr>
          <p:cNvPr id="17" name="矩形 16">
            <a:extLst>
              <a:ext uri="{FF2B5EF4-FFF2-40B4-BE49-F238E27FC236}">
                <a16:creationId xmlns:a16="http://schemas.microsoft.com/office/drawing/2014/main" id="{5D6CA14B-B09D-4DF1-A0B5-6A9F1D508A24}"/>
              </a:ext>
            </a:extLst>
          </p:cNvPr>
          <p:cNvSpPr/>
          <p:nvPr/>
        </p:nvSpPr>
        <p:spPr>
          <a:xfrm>
            <a:off x="8037489"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03/02</a:t>
            </a:r>
            <a:endParaRPr lang="zh-CN" altLang="en-US" sz="900" dirty="0"/>
          </a:p>
        </p:txBody>
      </p:sp>
      <p:sp>
        <p:nvSpPr>
          <p:cNvPr id="18" name="矩形 17">
            <a:extLst>
              <a:ext uri="{FF2B5EF4-FFF2-40B4-BE49-F238E27FC236}">
                <a16:creationId xmlns:a16="http://schemas.microsoft.com/office/drawing/2014/main" id="{1292194A-655D-4E93-A0E4-FE5BC6385E94}"/>
              </a:ext>
            </a:extLst>
          </p:cNvPr>
          <p:cNvSpPr/>
          <p:nvPr/>
        </p:nvSpPr>
        <p:spPr>
          <a:xfrm>
            <a:off x="8776132"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03/09</a:t>
            </a:r>
            <a:endParaRPr lang="zh-CN" altLang="en-US" sz="900" dirty="0"/>
          </a:p>
        </p:txBody>
      </p:sp>
      <p:sp>
        <p:nvSpPr>
          <p:cNvPr id="19" name="矩形 18">
            <a:extLst>
              <a:ext uri="{FF2B5EF4-FFF2-40B4-BE49-F238E27FC236}">
                <a16:creationId xmlns:a16="http://schemas.microsoft.com/office/drawing/2014/main" id="{81E46FAE-71BD-4D54-B74B-89399A1A394E}"/>
              </a:ext>
            </a:extLst>
          </p:cNvPr>
          <p:cNvSpPr/>
          <p:nvPr/>
        </p:nvSpPr>
        <p:spPr>
          <a:xfrm>
            <a:off x="9514775" y="1012841"/>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03/16</a:t>
            </a:r>
            <a:endParaRPr lang="zh-CN" altLang="en-US" sz="900" dirty="0"/>
          </a:p>
        </p:txBody>
      </p:sp>
      <p:sp>
        <p:nvSpPr>
          <p:cNvPr id="20" name="矩形 19">
            <a:extLst>
              <a:ext uri="{FF2B5EF4-FFF2-40B4-BE49-F238E27FC236}">
                <a16:creationId xmlns:a16="http://schemas.microsoft.com/office/drawing/2014/main" id="{9FAF5235-0A0C-4B25-B348-38CE4CD5F21B}"/>
              </a:ext>
            </a:extLst>
          </p:cNvPr>
          <p:cNvSpPr/>
          <p:nvPr/>
        </p:nvSpPr>
        <p:spPr>
          <a:xfrm>
            <a:off x="10256331" y="1012840"/>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03/23</a:t>
            </a:r>
            <a:endParaRPr lang="zh-CN" altLang="en-US" sz="900" dirty="0"/>
          </a:p>
        </p:txBody>
      </p:sp>
      <p:cxnSp>
        <p:nvCxnSpPr>
          <p:cNvPr id="33" name="直接连接符 32">
            <a:extLst>
              <a:ext uri="{FF2B5EF4-FFF2-40B4-BE49-F238E27FC236}">
                <a16:creationId xmlns:a16="http://schemas.microsoft.com/office/drawing/2014/main" id="{D38A2DA4-41A2-44D8-A1D6-4B7668E54B00}"/>
              </a:ext>
            </a:extLst>
          </p:cNvPr>
          <p:cNvCxnSpPr>
            <a:cxnSpLocks/>
          </p:cNvCxnSpPr>
          <p:nvPr/>
        </p:nvCxnSpPr>
        <p:spPr>
          <a:xfrm flipH="1">
            <a:off x="2827283" y="1170500"/>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9055556-9ACE-430B-9C76-F28DF4CDB004}"/>
              </a:ext>
            </a:extLst>
          </p:cNvPr>
          <p:cNvCxnSpPr>
            <a:cxnSpLocks/>
          </p:cNvCxnSpPr>
          <p:nvPr/>
        </p:nvCxnSpPr>
        <p:spPr>
          <a:xfrm flipH="1">
            <a:off x="3568262"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791DB00-4D5D-472F-8D91-6405927A6018}"/>
              </a:ext>
            </a:extLst>
          </p:cNvPr>
          <p:cNvCxnSpPr>
            <a:cxnSpLocks/>
          </p:cNvCxnSpPr>
          <p:nvPr/>
        </p:nvCxnSpPr>
        <p:spPr>
          <a:xfrm flipH="1">
            <a:off x="5051957" y="1170500"/>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43D5624-1AC1-43DA-AD56-5BFC2A2FABEF}"/>
              </a:ext>
            </a:extLst>
          </p:cNvPr>
          <p:cNvCxnSpPr>
            <a:cxnSpLocks/>
          </p:cNvCxnSpPr>
          <p:nvPr/>
        </p:nvCxnSpPr>
        <p:spPr>
          <a:xfrm flipH="1">
            <a:off x="10969276" y="1193216"/>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标题 1">
            <a:extLst>
              <a:ext uri="{FF2B5EF4-FFF2-40B4-BE49-F238E27FC236}">
                <a16:creationId xmlns:a16="http://schemas.microsoft.com/office/drawing/2014/main" id="{1989CB50-EE65-4DB6-98B3-9E2E708500C9}"/>
              </a:ext>
            </a:extLst>
          </p:cNvPr>
          <p:cNvSpPr txBox="1">
            <a:spLocks/>
          </p:cNvSpPr>
          <p:nvPr/>
        </p:nvSpPr>
        <p:spPr>
          <a:xfrm>
            <a:off x="122551" y="256480"/>
            <a:ext cx="2290713" cy="517132"/>
          </a:xfrm>
          <a:prstGeom prst="rect">
            <a:avLst/>
          </a:prstGeom>
        </p:spPr>
        <p:txBody>
          <a:bodyPr>
            <a:normAutofit/>
          </a:bodyPr>
          <a:lstStyle>
            <a:lvl1pPr algn="l" defTabSz="914400" rtl="0" eaLnBrk="1" latinLnBrk="0" hangingPunct="1">
              <a:lnSpc>
                <a:spcPct val="90000"/>
              </a:lnSpc>
              <a:spcBef>
                <a:spcPct val="0"/>
              </a:spcBef>
              <a:buNone/>
              <a:defRPr sz="3600" b="1" kern="1200">
                <a:solidFill>
                  <a:srgbClr val="B39B7F"/>
                </a:solidFill>
                <a:latin typeface="+mj-lt"/>
                <a:ea typeface="+mj-ea"/>
                <a:cs typeface="+mj-cs"/>
              </a:defRPr>
            </a:lvl1pPr>
          </a:lstStyle>
          <a:p>
            <a:r>
              <a:rPr lang="zh-CN" altLang="en-US" sz="2800" dirty="0">
                <a:solidFill>
                  <a:schemeClr val="tx1"/>
                </a:solidFill>
                <a:latin typeface="微软雅黑" panose="020B0503020204020204" pitchFamily="34" charset="-122"/>
                <a:ea typeface="微软雅黑" panose="020B0503020204020204" pitchFamily="34" charset="-122"/>
              </a:rPr>
              <a:t>项目里程碑</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97C2F757-9D55-4B78-AB9D-AB3A9CA01B8D}"/>
              </a:ext>
            </a:extLst>
          </p:cNvPr>
          <p:cNvSpPr/>
          <p:nvPr/>
        </p:nvSpPr>
        <p:spPr>
          <a:xfrm>
            <a:off x="294291" y="1265970"/>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服务商功能</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2" name="箭头: 五边形 21">
            <a:extLst>
              <a:ext uri="{FF2B5EF4-FFF2-40B4-BE49-F238E27FC236}">
                <a16:creationId xmlns:a16="http://schemas.microsoft.com/office/drawing/2014/main" id="{21540580-3845-4C20-9385-8AAB39C90D01}"/>
              </a:ext>
            </a:extLst>
          </p:cNvPr>
          <p:cNvSpPr/>
          <p:nvPr/>
        </p:nvSpPr>
        <p:spPr>
          <a:xfrm>
            <a:off x="2114288" y="1265970"/>
            <a:ext cx="4418963"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24" name="矩形 23">
            <a:extLst>
              <a:ext uri="{FF2B5EF4-FFF2-40B4-BE49-F238E27FC236}">
                <a16:creationId xmlns:a16="http://schemas.microsoft.com/office/drawing/2014/main" id="{3C80B2B5-C4FD-4B2E-B5A1-34DD722EB1F2}"/>
              </a:ext>
            </a:extLst>
          </p:cNvPr>
          <p:cNvSpPr/>
          <p:nvPr/>
        </p:nvSpPr>
        <p:spPr>
          <a:xfrm>
            <a:off x="285481" y="1846682"/>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一次</a:t>
            </a:r>
            <a:r>
              <a:rPr lang="en-US" altLang="zh-CN" sz="1600" dirty="0">
                <a:solidFill>
                  <a:schemeClr val="tx1"/>
                </a:solidFill>
                <a:latin typeface="微软雅黑" panose="020B0503020204020204" pitchFamily="34" charset="-122"/>
                <a:ea typeface="微软雅黑" panose="020B0503020204020204" pitchFamily="34" charset="-122"/>
              </a:rPr>
              <a:t>Bug</a:t>
            </a:r>
            <a:r>
              <a:rPr lang="zh-CN" altLang="en-US" sz="1600" dirty="0">
                <a:solidFill>
                  <a:schemeClr val="tx1"/>
                </a:solidFill>
                <a:latin typeface="微软雅黑" panose="020B0503020204020204" pitchFamily="34" charset="-122"/>
                <a:ea typeface="微软雅黑" panose="020B0503020204020204" pitchFamily="34" charset="-122"/>
              </a:rPr>
              <a:t>修正</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5A9E4E1-4514-4101-BFC7-F39A7FAE807C}"/>
              </a:ext>
            </a:extLst>
          </p:cNvPr>
          <p:cNvSpPr/>
          <p:nvPr/>
        </p:nvSpPr>
        <p:spPr>
          <a:xfrm>
            <a:off x="295443" y="2441885"/>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FF0000"/>
                </a:solidFill>
                <a:latin typeface="微软雅黑" panose="020B0503020204020204" pitchFamily="34" charset="-122"/>
                <a:ea typeface="微软雅黑" panose="020B0503020204020204" pitchFamily="34" charset="-122"/>
              </a:rPr>
              <a:t>*</a:t>
            </a:r>
            <a:r>
              <a:rPr lang="en-US" altLang="zh-CN" sz="1100" b="1" dirty="0">
                <a:solidFill>
                  <a:srgbClr val="FF0000"/>
                </a:solidFill>
                <a:latin typeface="微软雅黑" panose="020B0503020204020204" pitchFamily="34" charset="-122"/>
                <a:ea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rPr>
              <a:t>一卡通接口后续</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7" name="箭头: 五边形 26">
            <a:extLst>
              <a:ext uri="{FF2B5EF4-FFF2-40B4-BE49-F238E27FC236}">
                <a16:creationId xmlns:a16="http://schemas.microsoft.com/office/drawing/2014/main" id="{AC21A23D-292F-4533-B10A-DAC6AEE86078}"/>
              </a:ext>
            </a:extLst>
          </p:cNvPr>
          <p:cNvSpPr/>
          <p:nvPr/>
        </p:nvSpPr>
        <p:spPr>
          <a:xfrm>
            <a:off x="5070577" y="2453468"/>
            <a:ext cx="3705555"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28" name="矩形 27">
            <a:extLst>
              <a:ext uri="{FF2B5EF4-FFF2-40B4-BE49-F238E27FC236}">
                <a16:creationId xmlns:a16="http://schemas.microsoft.com/office/drawing/2014/main" id="{73E325FD-4DEB-4362-9D88-EAE54F3E6AEC}"/>
              </a:ext>
            </a:extLst>
          </p:cNvPr>
          <p:cNvSpPr/>
          <p:nvPr/>
        </p:nvSpPr>
        <p:spPr>
          <a:xfrm>
            <a:off x="295443" y="2962230"/>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FF0000"/>
                </a:solidFill>
                <a:latin typeface="微软雅黑" panose="020B0503020204020204" pitchFamily="34" charset="-122"/>
                <a:ea typeface="微软雅黑" panose="020B0503020204020204" pitchFamily="34" charset="-122"/>
              </a:rPr>
              <a:t>*</a:t>
            </a:r>
            <a:r>
              <a:rPr lang="en-US" altLang="zh-CN" sz="1100" b="1" dirty="0">
                <a:solidFill>
                  <a:srgbClr val="FF0000"/>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一卡通接口后续</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箭头: 五边形 28">
            <a:extLst>
              <a:ext uri="{FF2B5EF4-FFF2-40B4-BE49-F238E27FC236}">
                <a16:creationId xmlns:a16="http://schemas.microsoft.com/office/drawing/2014/main" id="{F09CA6BC-196B-4CE3-854A-40CA82D417EB}"/>
              </a:ext>
            </a:extLst>
          </p:cNvPr>
          <p:cNvSpPr/>
          <p:nvPr/>
        </p:nvSpPr>
        <p:spPr>
          <a:xfrm>
            <a:off x="5813602" y="3047217"/>
            <a:ext cx="2927875"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30" name="矩形 29">
            <a:extLst>
              <a:ext uri="{FF2B5EF4-FFF2-40B4-BE49-F238E27FC236}">
                <a16:creationId xmlns:a16="http://schemas.microsoft.com/office/drawing/2014/main" id="{53DAB0E3-7C17-4632-96B7-5CC085F15723}"/>
              </a:ext>
            </a:extLst>
          </p:cNvPr>
          <p:cNvSpPr/>
          <p:nvPr/>
        </p:nvSpPr>
        <p:spPr>
          <a:xfrm>
            <a:off x="295442" y="3482573"/>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系统试运行</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1" name="箭头: 五边形 30">
            <a:extLst>
              <a:ext uri="{FF2B5EF4-FFF2-40B4-BE49-F238E27FC236}">
                <a16:creationId xmlns:a16="http://schemas.microsoft.com/office/drawing/2014/main" id="{710B65A1-D944-434E-BCE4-65754FFF1440}"/>
              </a:ext>
            </a:extLst>
          </p:cNvPr>
          <p:cNvSpPr/>
          <p:nvPr/>
        </p:nvSpPr>
        <p:spPr>
          <a:xfrm>
            <a:off x="8778868" y="3482573"/>
            <a:ext cx="2938726"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68" name="箭头: 五边形 67">
            <a:extLst>
              <a:ext uri="{FF2B5EF4-FFF2-40B4-BE49-F238E27FC236}">
                <a16:creationId xmlns:a16="http://schemas.microsoft.com/office/drawing/2014/main" id="{D73262DE-B8B0-45A6-BEA8-4017F09AC86A}"/>
              </a:ext>
            </a:extLst>
          </p:cNvPr>
          <p:cNvSpPr/>
          <p:nvPr/>
        </p:nvSpPr>
        <p:spPr>
          <a:xfrm>
            <a:off x="2843988" y="1859719"/>
            <a:ext cx="3710960"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69" name="矩形 68">
            <a:extLst>
              <a:ext uri="{FF2B5EF4-FFF2-40B4-BE49-F238E27FC236}">
                <a16:creationId xmlns:a16="http://schemas.microsoft.com/office/drawing/2014/main" id="{4177EAF1-E331-465C-AD1C-CA0B96E99576}"/>
              </a:ext>
            </a:extLst>
          </p:cNvPr>
          <p:cNvSpPr/>
          <p:nvPr/>
        </p:nvSpPr>
        <p:spPr>
          <a:xfrm>
            <a:off x="294290" y="4034100"/>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二次</a:t>
            </a:r>
            <a:r>
              <a:rPr lang="en-US" altLang="zh-CN" sz="1600" dirty="0">
                <a:solidFill>
                  <a:schemeClr val="tx1"/>
                </a:solidFill>
                <a:latin typeface="微软雅黑" panose="020B0503020204020204" pitchFamily="34" charset="-122"/>
                <a:ea typeface="微软雅黑" panose="020B0503020204020204" pitchFamily="34" charset="-122"/>
              </a:rPr>
              <a:t>Bug</a:t>
            </a:r>
            <a:r>
              <a:rPr lang="zh-CN" altLang="en-US" sz="1600" dirty="0">
                <a:solidFill>
                  <a:schemeClr val="tx1"/>
                </a:solidFill>
                <a:latin typeface="微软雅黑" panose="020B0503020204020204" pitchFamily="34" charset="-122"/>
                <a:ea typeface="微软雅黑" panose="020B0503020204020204" pitchFamily="34" charset="-122"/>
              </a:rPr>
              <a:t>修正</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4D58DB11-5A2C-43D6-A6AB-FA3F7568CC2B}"/>
              </a:ext>
            </a:extLst>
          </p:cNvPr>
          <p:cNvSpPr/>
          <p:nvPr/>
        </p:nvSpPr>
        <p:spPr>
          <a:xfrm>
            <a:off x="11015124" y="1011235"/>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03/23</a:t>
            </a:r>
            <a:endParaRPr lang="zh-CN" altLang="en-US" sz="900" dirty="0"/>
          </a:p>
        </p:txBody>
      </p:sp>
      <p:cxnSp>
        <p:nvCxnSpPr>
          <p:cNvPr id="71" name="直接连接符 70">
            <a:extLst>
              <a:ext uri="{FF2B5EF4-FFF2-40B4-BE49-F238E27FC236}">
                <a16:creationId xmlns:a16="http://schemas.microsoft.com/office/drawing/2014/main" id="{4A1968B3-CD43-44BC-90E2-F9717AE953B2}"/>
              </a:ext>
            </a:extLst>
          </p:cNvPr>
          <p:cNvCxnSpPr>
            <a:cxnSpLocks/>
          </p:cNvCxnSpPr>
          <p:nvPr/>
        </p:nvCxnSpPr>
        <p:spPr>
          <a:xfrm flipH="1">
            <a:off x="11728069" y="1191611"/>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2" name="箭头: 五边形 71">
            <a:extLst>
              <a:ext uri="{FF2B5EF4-FFF2-40B4-BE49-F238E27FC236}">
                <a16:creationId xmlns:a16="http://schemas.microsoft.com/office/drawing/2014/main" id="{89B53831-1C68-489D-BB10-38F1686AAB3B}"/>
              </a:ext>
            </a:extLst>
          </p:cNvPr>
          <p:cNvSpPr/>
          <p:nvPr/>
        </p:nvSpPr>
        <p:spPr>
          <a:xfrm>
            <a:off x="10228290" y="4034100"/>
            <a:ext cx="1629151"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73" name="矩形 72">
            <a:extLst>
              <a:ext uri="{FF2B5EF4-FFF2-40B4-BE49-F238E27FC236}">
                <a16:creationId xmlns:a16="http://schemas.microsoft.com/office/drawing/2014/main" id="{6387FF40-2D8B-4933-9A4B-9CD782F5C36B}"/>
              </a:ext>
            </a:extLst>
          </p:cNvPr>
          <p:cNvSpPr/>
          <p:nvPr/>
        </p:nvSpPr>
        <p:spPr>
          <a:xfrm>
            <a:off x="227623" y="6038428"/>
            <a:ext cx="11559671" cy="67244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一卡通接口后续</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除充值消费接口以外的所有相关功能</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一卡通接口后续</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充值消费接口相关功能</a:t>
            </a:r>
            <a:endParaRPr lang="en-US" altLang="zh-CN"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EB0E7B2D-DFEE-492D-8387-F917C4AF16A8}"/>
              </a:ext>
            </a:extLst>
          </p:cNvPr>
          <p:cNvCxnSpPr>
            <a:cxnSpLocks/>
          </p:cNvCxnSpPr>
          <p:nvPr/>
        </p:nvCxnSpPr>
        <p:spPr>
          <a:xfrm flipV="1">
            <a:off x="4526024" y="1170500"/>
            <a:ext cx="12694" cy="3924962"/>
          </a:xfrm>
          <a:prstGeom prst="line">
            <a:avLst/>
          </a:prstGeom>
          <a:ln w="19050">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45" name="直接连接符 44">
            <a:extLst/>
          </p:cNvPr>
          <p:cNvCxnSpPr/>
          <p:nvPr/>
        </p:nvCxnSpPr>
        <p:spPr>
          <a:xfrm>
            <a:off x="8776132" y="1191611"/>
            <a:ext cx="0" cy="4750219"/>
          </a:xfrm>
          <a:prstGeom prst="line">
            <a:avLst/>
          </a:prstGeom>
          <a:ln w="19050">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46" name="五角星 39"/>
          <p:cNvSpPr/>
          <p:nvPr/>
        </p:nvSpPr>
        <p:spPr>
          <a:xfrm>
            <a:off x="8566690" y="1478093"/>
            <a:ext cx="378286" cy="335928"/>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905743" y="1482526"/>
            <a:ext cx="1127232" cy="430887"/>
          </a:xfrm>
          <a:prstGeom prst="rect">
            <a:avLst/>
          </a:prstGeom>
          <a:noFill/>
        </p:spPr>
        <p:txBody>
          <a:bodyPr wrap="none" rtlCol="0">
            <a:spAutoFit/>
          </a:bodyPr>
          <a:lstStyle/>
          <a:p>
            <a:r>
              <a:rPr lang="en-US" altLang="zh-CN" sz="1100" b="1" dirty="0">
                <a:solidFill>
                  <a:srgbClr val="FF0000"/>
                </a:solidFill>
                <a:latin typeface="微软雅黑" panose="020B0503020204020204" pitchFamily="34" charset="-122"/>
                <a:ea typeface="微软雅黑" panose="020B0503020204020204" pitchFamily="34" charset="-122"/>
              </a:rPr>
              <a:t>2018</a:t>
            </a:r>
            <a:r>
              <a:rPr lang="zh-CN" altLang="en-US" sz="1100" b="1" dirty="0">
                <a:solidFill>
                  <a:srgbClr val="FF0000"/>
                </a:solidFill>
                <a:latin typeface="微软雅黑" panose="020B0503020204020204" pitchFamily="34" charset="-122"/>
                <a:ea typeface="微软雅黑" panose="020B0503020204020204" pitchFamily="34" charset="-122"/>
              </a:rPr>
              <a:t>年</a:t>
            </a:r>
            <a:r>
              <a:rPr lang="en-US" altLang="zh-CN" sz="1100" b="1" dirty="0">
                <a:solidFill>
                  <a:srgbClr val="FF0000"/>
                </a:solidFill>
                <a:latin typeface="微软雅黑" panose="020B0503020204020204" pitchFamily="34" charset="-122"/>
                <a:ea typeface="微软雅黑" panose="020B0503020204020204" pitchFamily="34" charset="-122"/>
              </a:rPr>
              <a:t>3</a:t>
            </a:r>
            <a:r>
              <a:rPr lang="zh-CN" altLang="en-US" sz="1100" b="1" dirty="0">
                <a:solidFill>
                  <a:srgbClr val="FF0000"/>
                </a:solidFill>
                <a:latin typeface="微软雅黑" panose="020B0503020204020204" pitchFamily="34" charset="-122"/>
                <a:ea typeface="微软雅黑" panose="020B0503020204020204" pitchFamily="34" charset="-122"/>
              </a:rPr>
              <a:t>月</a:t>
            </a:r>
            <a:r>
              <a:rPr lang="en-US" altLang="zh-CN" sz="1100" b="1" dirty="0">
                <a:solidFill>
                  <a:srgbClr val="FF0000"/>
                </a:solidFill>
                <a:latin typeface="微软雅黑" panose="020B0503020204020204" pitchFamily="34" charset="-122"/>
                <a:ea typeface="微软雅黑" panose="020B0503020204020204" pitchFamily="34" charset="-122"/>
              </a:rPr>
              <a:t>2</a:t>
            </a:r>
            <a:r>
              <a:rPr lang="zh-CN" altLang="en-US" sz="1100" b="1" dirty="0">
                <a:solidFill>
                  <a:srgbClr val="FF0000"/>
                </a:solidFill>
                <a:latin typeface="微软雅黑" panose="020B0503020204020204" pitchFamily="34" charset="-122"/>
                <a:ea typeface="微软雅黑" panose="020B0503020204020204" pitchFamily="34" charset="-122"/>
              </a:rPr>
              <a:t>日</a:t>
            </a:r>
            <a:endParaRPr lang="en-US" altLang="zh-CN" sz="1100" b="1" dirty="0">
              <a:solidFill>
                <a:srgbClr val="FF0000"/>
              </a:solidFill>
              <a:latin typeface="微软雅黑" panose="020B0503020204020204" pitchFamily="34" charset="-122"/>
              <a:ea typeface="微软雅黑" panose="020B0503020204020204" pitchFamily="34" charset="-122"/>
            </a:endParaRPr>
          </a:p>
          <a:p>
            <a:r>
              <a:rPr lang="zh-CN" altLang="en-US" sz="1100" b="1" dirty="0">
                <a:solidFill>
                  <a:srgbClr val="FF0000"/>
                </a:solidFill>
                <a:latin typeface="微软雅黑" panose="020B0503020204020204" pitchFamily="34" charset="-122"/>
                <a:ea typeface="微软雅黑" panose="020B0503020204020204" pitchFamily="34" charset="-122"/>
              </a:rPr>
              <a:t>上线切换</a:t>
            </a:r>
          </a:p>
        </p:txBody>
      </p:sp>
    </p:spTree>
    <p:extLst>
      <p:ext uri="{BB962C8B-B14F-4D97-AF65-F5344CB8AC3E}">
        <p14:creationId xmlns:p14="http://schemas.microsoft.com/office/powerpoint/2010/main" val="385989393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DF7FC-DEFB-40B3-8779-E248CE6603E2}"/>
              </a:ext>
            </a:extLst>
          </p:cNvPr>
          <p:cNvSpPr>
            <a:spLocks noGrp="1"/>
          </p:cNvSpPr>
          <p:nvPr>
            <p:ph type="title"/>
          </p:nvPr>
        </p:nvSpPr>
        <p:spPr/>
        <p:txBody>
          <a:bodyPr>
            <a:normAutofit/>
          </a:bodyPr>
          <a:lstStyle/>
          <a:p>
            <a:r>
              <a:rPr lang="zh-CN" altLang="en-US" b="1" dirty="0"/>
              <a:t>丽泽</a:t>
            </a:r>
            <a:r>
              <a:rPr lang="zh-CN" altLang="en-US" b="1" dirty="0" smtClean="0"/>
              <a:t>项目</a:t>
            </a:r>
            <a:endParaRPr lang="en-US" dirty="0"/>
          </a:p>
        </p:txBody>
      </p:sp>
      <p:graphicFrame>
        <p:nvGraphicFramePr>
          <p:cNvPr id="6" name="表格 2">
            <a:extLst>
              <a:ext uri="{FF2B5EF4-FFF2-40B4-BE49-F238E27FC236}">
                <a16:creationId xmlns:a16="http://schemas.microsoft.com/office/drawing/2014/main" id="{E37E2612-AB0A-4C7E-8F09-5CEA9C480AC4}"/>
              </a:ext>
            </a:extLst>
          </p:cNvPr>
          <p:cNvGraphicFramePr>
            <a:graphicFrameLocks noGrp="1"/>
          </p:cNvGraphicFramePr>
          <p:nvPr>
            <p:extLst>
              <p:ext uri="{D42A27DB-BD31-4B8C-83A1-F6EECF244321}">
                <p14:modId xmlns:p14="http://schemas.microsoft.com/office/powerpoint/2010/main" val="2409661021"/>
              </p:ext>
            </p:extLst>
          </p:nvPr>
        </p:nvGraphicFramePr>
        <p:xfrm>
          <a:off x="201566" y="848695"/>
          <a:ext cx="11759524" cy="5349244"/>
        </p:xfrm>
        <a:graphic>
          <a:graphicData uri="http://schemas.openxmlformats.org/drawingml/2006/table">
            <a:tbl>
              <a:tblPr/>
              <a:tblGrid>
                <a:gridCol w="621335">
                  <a:extLst>
                    <a:ext uri="{9D8B030D-6E8A-4147-A177-3AD203B41FA5}">
                      <a16:colId xmlns:a16="http://schemas.microsoft.com/office/drawing/2014/main" val="20000"/>
                    </a:ext>
                  </a:extLst>
                </a:gridCol>
                <a:gridCol w="2317179">
                  <a:extLst>
                    <a:ext uri="{9D8B030D-6E8A-4147-A177-3AD203B41FA5}">
                      <a16:colId xmlns:a16="http://schemas.microsoft.com/office/drawing/2014/main" val="20001"/>
                    </a:ext>
                  </a:extLst>
                </a:gridCol>
                <a:gridCol w="1569302">
                  <a:extLst>
                    <a:ext uri="{9D8B030D-6E8A-4147-A177-3AD203B41FA5}">
                      <a16:colId xmlns:a16="http://schemas.microsoft.com/office/drawing/2014/main" val="20002"/>
                    </a:ext>
                  </a:extLst>
                </a:gridCol>
                <a:gridCol w="1160038">
                  <a:extLst>
                    <a:ext uri="{9D8B030D-6E8A-4147-A177-3AD203B41FA5}">
                      <a16:colId xmlns:a16="http://schemas.microsoft.com/office/drawing/2014/main" val="20003"/>
                    </a:ext>
                  </a:extLst>
                </a:gridCol>
                <a:gridCol w="3143613">
                  <a:extLst>
                    <a:ext uri="{9D8B030D-6E8A-4147-A177-3AD203B41FA5}">
                      <a16:colId xmlns:a16="http://schemas.microsoft.com/office/drawing/2014/main" val="20004"/>
                    </a:ext>
                  </a:extLst>
                </a:gridCol>
                <a:gridCol w="1511131">
                  <a:extLst>
                    <a:ext uri="{9D8B030D-6E8A-4147-A177-3AD203B41FA5}">
                      <a16:colId xmlns:a16="http://schemas.microsoft.com/office/drawing/2014/main" val="20005"/>
                    </a:ext>
                  </a:extLst>
                </a:gridCol>
                <a:gridCol w="1436926">
                  <a:extLst>
                    <a:ext uri="{9D8B030D-6E8A-4147-A177-3AD203B41FA5}">
                      <a16:colId xmlns:a16="http://schemas.microsoft.com/office/drawing/2014/main" val="20006"/>
                    </a:ext>
                  </a:extLst>
                </a:gridCol>
              </a:tblGrid>
              <a:tr h="453861">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序号</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任务描述</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负责人</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进度</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a:solidFill>
                            <a:srgbClr val="FFFFFF"/>
                          </a:solidFill>
                          <a:effectLst/>
                          <a:latin typeface="微软雅黑" panose="020B0503020204020204" pitchFamily="34" charset="-122"/>
                          <a:ea typeface="微软雅黑" panose="020B0503020204020204" pitchFamily="34" charset="-122"/>
                        </a:rPr>
                        <a:t>备注</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计划完成时间</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a:solidFill>
                            <a:srgbClr val="FFFFFF"/>
                          </a:solidFill>
                          <a:effectLst/>
                          <a:latin typeface="微软雅黑" panose="020B0503020204020204" pitchFamily="34" charset="-122"/>
                          <a:ea typeface="微软雅黑" panose="020B0503020204020204" pitchFamily="34" charset="-122"/>
                        </a:rPr>
                        <a:t>实际完成时间</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624179">
                <a:tc>
                  <a:txBody>
                    <a:bodyPr/>
                    <a:lstStyle/>
                    <a:p>
                      <a:pPr algn="ctr" rtl="0"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停车场续费是否采用公众号确认</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已完成</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50000"/>
                        <a:lumOff val="5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effectLst/>
                          <a:latin typeface="微软雅黑" panose="020B0503020204020204" pitchFamily="34" charset="-122"/>
                          <a:ea typeface="微软雅黑" panose="020B0503020204020204" pitchFamily="34" charset="-122"/>
                        </a:rPr>
                        <a:t>和孟总确认：暂不放入微信公众号；</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2018.1.26</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effectLst/>
                          <a:latin typeface="微软雅黑" panose="020B0503020204020204" pitchFamily="34" charset="-122"/>
                          <a:ea typeface="微软雅黑" panose="020B0503020204020204" pitchFamily="34" charset="-122"/>
                        </a:rPr>
                        <a:t>2018.1.29</a:t>
                      </a:r>
                      <a:endParaRPr lang="zh-CN" altLang="en-US" sz="1200" b="0" i="0" u="none" strike="noStrike" dirty="0" smtClean="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698287045"/>
                  </a:ext>
                </a:extLst>
              </a:tr>
              <a:tr h="631000">
                <a:tc>
                  <a:txBody>
                    <a:bodyPr/>
                    <a:lstStyle/>
                    <a:p>
                      <a:pPr algn="ctr" rtl="0"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l" rtl="0" fontAlgn="ct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停车场续费定价确认</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已完成</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200" b="0" i="0" u="none" strike="noStrike" dirty="0" smtClean="0">
                          <a:effectLst/>
                          <a:latin typeface="微软雅黑" panose="020B0503020204020204" pitchFamily="34" charset="-122"/>
                          <a:ea typeface="微软雅黑" panose="020B0503020204020204" pitchFamily="34" charset="-122"/>
                        </a:rPr>
                        <a:t>和孟总确认：每个月</a:t>
                      </a:r>
                      <a:r>
                        <a:rPr lang="en-US" altLang="zh-CN" sz="1200" b="0" i="0" u="none" strike="noStrike" dirty="0" smtClean="0">
                          <a:effectLst/>
                          <a:latin typeface="微软雅黑" panose="020B0503020204020204" pitchFamily="34" charset="-122"/>
                          <a:ea typeface="微软雅黑" panose="020B0503020204020204" pitchFamily="34" charset="-122"/>
                        </a:rPr>
                        <a:t>600</a:t>
                      </a:r>
                      <a:r>
                        <a:rPr lang="zh-CN" altLang="en-US" sz="1200" b="0" i="0" u="none" strike="noStrike" dirty="0" smtClean="0">
                          <a:effectLst/>
                          <a:latin typeface="微软雅黑" panose="020B0503020204020204" pitchFamily="34" charset="-122"/>
                          <a:ea typeface="微软雅黑" panose="020B0503020204020204" pitchFamily="34" charset="-122"/>
                        </a:rPr>
                        <a:t>元停车费；</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2018.1.26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effectLst/>
                          <a:latin typeface="微软雅黑" panose="020B0503020204020204" pitchFamily="34" charset="-122"/>
                          <a:ea typeface="微软雅黑" panose="020B0503020204020204" pitchFamily="34" charset="-122"/>
                        </a:rPr>
                        <a:t>2018.1.29</a:t>
                      </a:r>
                      <a:endParaRPr lang="zh-CN" altLang="en-US" sz="1200" b="0" i="0" u="none" strike="noStrike" dirty="0" smtClean="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686209">
                <a:tc>
                  <a:txBody>
                    <a:bodyPr/>
                    <a:lstStyle/>
                    <a:p>
                      <a:pPr algn="ctr" rtl="0"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l" rtl="0" fontAlgn="ct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管家版</a:t>
                      </a: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APP</a:t>
                      </a: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a:t>
                      </a: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IOS</a:t>
                      </a: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）部署</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已完成</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50000"/>
                        <a:lumOff val="5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已于</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2018.1.29</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apple</a:t>
                      </a:r>
                      <a:r>
                        <a:rPr lang="en-US" altLang="zh-CN" sz="1200" b="0" i="0" u="none" strike="noStrike" kern="1200" baseline="0" dirty="0" smtClean="0">
                          <a:solidFill>
                            <a:schemeClr val="tx1"/>
                          </a:solidFill>
                          <a:effectLst/>
                          <a:latin typeface="微软雅黑" panose="020B0503020204020204" pitchFamily="34" charset="-122"/>
                          <a:ea typeface="微软雅黑" panose="020B0503020204020204" pitchFamily="34" charset="-122"/>
                          <a:cs typeface="+mn-cs"/>
                        </a:rPr>
                        <a:t> store</a:t>
                      </a:r>
                      <a:r>
                        <a:rPr lang="zh-CN" altLang="en-US" sz="1200" b="0" i="0" u="none" strike="noStrike" kern="1200" baseline="0" dirty="0" smtClean="0">
                          <a:solidFill>
                            <a:schemeClr val="tx1"/>
                          </a:solidFill>
                          <a:effectLst/>
                          <a:latin typeface="微软雅黑" panose="020B0503020204020204" pitchFamily="34" charset="-122"/>
                          <a:ea typeface="微软雅黑" panose="020B0503020204020204" pitchFamily="34" charset="-122"/>
                          <a:cs typeface="+mn-cs"/>
                        </a:rPr>
                        <a:t>上架；</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2018.1.26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n-US" altLang="zh-CN" sz="1200" b="0" i="0" u="none" strike="noStrike" dirty="0" smtClean="0">
                          <a:effectLst/>
                          <a:latin typeface="微软雅黑" panose="020B0503020204020204" pitchFamily="34" charset="-122"/>
                          <a:ea typeface="微软雅黑" panose="020B0503020204020204" pitchFamily="34" charset="-122"/>
                        </a:rPr>
                        <a:t>2018.1.29</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742495149"/>
                  </a:ext>
                </a:extLst>
              </a:tr>
              <a:tr h="718456">
                <a:tc>
                  <a:txBody>
                    <a:bodyPr/>
                    <a:lstStyle/>
                    <a:p>
                      <a:pPr marL="0" algn="ctr" defTabSz="914400" rtl="0" eaLnBrk="1" fontAlgn="ctr" latinLnBrk="0" hangingPunct="1"/>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4</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r>
                        <a:rPr lang="zh-CN" altLang="en-US" sz="1200" b="1"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问题点处理</a:t>
                      </a:r>
                      <a:endPar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进行中</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50"/>
                    </a:solidFill>
                  </a:tcPr>
                </a:tc>
                <a:tc>
                  <a:txBody>
                    <a:bodyPr/>
                    <a:lstStyle/>
                    <a:p>
                      <a:pPr algn="l" fontAlgn="ctr"/>
                      <a:r>
                        <a:rPr lang="zh-CN" altLang="en-US" sz="1200" b="0" i="0" u="none" strike="noStrike" dirty="0" smtClean="0">
                          <a:effectLst/>
                          <a:latin typeface="微软雅黑" panose="020B0503020204020204" pitchFamily="34" charset="-122"/>
                          <a:ea typeface="微软雅黑" panose="020B0503020204020204" pitchFamily="34" charset="-122"/>
                        </a:rPr>
                        <a:t>上周处理问题点</a:t>
                      </a:r>
                      <a:r>
                        <a:rPr lang="en-US" altLang="zh-CN" sz="1200" b="0" i="0" u="none" strike="noStrike" dirty="0" smtClean="0">
                          <a:effectLst/>
                          <a:latin typeface="微软雅黑" panose="020B0503020204020204" pitchFamily="34" charset="-122"/>
                          <a:ea typeface="微软雅黑" panose="020B0503020204020204" pitchFamily="34" charset="-122"/>
                        </a:rPr>
                        <a:t>12</a:t>
                      </a:r>
                      <a:r>
                        <a:rPr lang="zh-CN" altLang="en-US" sz="1200" b="0" i="0" u="none" strike="noStrike" dirty="0" smtClean="0">
                          <a:effectLst/>
                          <a:latin typeface="微软雅黑" panose="020B0503020204020204" pitchFamily="34" charset="-122"/>
                          <a:ea typeface="微软雅黑" panose="020B0503020204020204" pitchFamily="34" charset="-122"/>
                        </a:rPr>
                        <a:t>个，剩余问题点</a:t>
                      </a:r>
                      <a:r>
                        <a:rPr lang="en-US" altLang="zh-CN" sz="1200" b="0" i="0" u="none" strike="noStrike" dirty="0" smtClean="0">
                          <a:effectLst/>
                          <a:latin typeface="微软雅黑" panose="020B0503020204020204" pitchFamily="34" charset="-122"/>
                          <a:ea typeface="微软雅黑" panose="020B0503020204020204" pitchFamily="34" charset="-122"/>
                        </a:rPr>
                        <a:t>4</a:t>
                      </a:r>
                      <a:r>
                        <a:rPr lang="zh-CN" altLang="en-US" sz="1200" b="0" i="0" u="none" strike="noStrike" dirty="0" smtClean="0">
                          <a:effectLst/>
                          <a:latin typeface="微软雅黑" panose="020B0503020204020204" pitchFamily="34" charset="-122"/>
                          <a:ea typeface="微软雅黑" panose="020B0503020204020204" pitchFamily="34" charset="-122"/>
                        </a:rPr>
                        <a:t>个，包括可能影响上线的物业服务功能问题点</a:t>
                      </a:r>
                      <a:r>
                        <a:rPr lang="en-US" altLang="zh-CN" sz="1200" b="0" i="0" u="none" strike="noStrike" dirty="0" smtClean="0">
                          <a:effectLst/>
                          <a:latin typeface="微软雅黑" panose="020B0503020204020204" pitchFamily="34" charset="-122"/>
                          <a:ea typeface="微软雅黑" panose="020B0503020204020204" pitchFamily="34" charset="-122"/>
                        </a:rPr>
                        <a:t>2</a:t>
                      </a:r>
                      <a:r>
                        <a:rPr lang="zh-CN" altLang="en-US" sz="1200" b="0" i="0" u="none" strike="noStrike" dirty="0" smtClean="0">
                          <a:effectLst/>
                          <a:latin typeface="微软雅黑" panose="020B0503020204020204" pitchFamily="34" charset="-122"/>
                          <a:ea typeface="微软雅黑" panose="020B0503020204020204" pitchFamily="34" charset="-122"/>
                        </a:rPr>
                        <a:t>个和不影响上线的界面优化问题点</a:t>
                      </a:r>
                      <a:r>
                        <a:rPr lang="en-US" altLang="zh-CN" sz="1200" b="0" i="0" u="none" strike="noStrike" dirty="0" smtClean="0">
                          <a:effectLst/>
                          <a:latin typeface="微软雅黑" panose="020B0503020204020204" pitchFamily="34" charset="-122"/>
                          <a:ea typeface="微软雅黑" panose="020B0503020204020204" pitchFamily="34" charset="-122"/>
                        </a:rPr>
                        <a:t>2</a:t>
                      </a:r>
                      <a:r>
                        <a:rPr lang="zh-CN" altLang="en-US" sz="1200" b="0" i="0" u="none" strike="noStrike" dirty="0" smtClean="0">
                          <a:effectLst/>
                          <a:latin typeface="微软雅黑" panose="020B0503020204020204" pitchFamily="34" charset="-122"/>
                          <a:ea typeface="微软雅黑" panose="020B0503020204020204" pitchFamily="34" charset="-122"/>
                        </a:rPr>
                        <a:t>个；</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2018.2.23</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n-US" altLang="zh-CN" sz="1200" b="0" i="0" u="none" strike="noStrike" smtClean="0">
                          <a:effectLst/>
                          <a:latin typeface="微软雅黑" panose="020B0503020204020204" pitchFamily="34" charset="-122"/>
                          <a:ea typeface="微软雅黑" panose="020B0503020204020204" pitchFamily="34" charset="-122"/>
                        </a:rPr>
                        <a:t>TBD</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68568620"/>
                  </a:ext>
                </a:extLst>
              </a:tr>
              <a:tr h="585929">
                <a:tc>
                  <a:txBody>
                    <a:bodyPr/>
                    <a:lstStyle/>
                    <a:p>
                      <a:pPr marL="0" algn="ctr" defTabSz="914400" rtl="0" eaLnBrk="1" fontAlgn="ctr" latinLnBrk="0" hangingPunct="1"/>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代码学习</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进行中</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effectLst/>
                          <a:latin typeface="微软雅黑" panose="020B0503020204020204" pitchFamily="34" charset="-122"/>
                          <a:ea typeface="微软雅黑" panose="020B0503020204020204" pitchFamily="34" charset="-122"/>
                        </a:rPr>
                        <a:t>UI</a:t>
                      </a:r>
                      <a:r>
                        <a:rPr lang="zh-CN" altLang="en-US" sz="1200" b="0" i="0" u="none" strike="noStrike" dirty="0" smtClean="0">
                          <a:effectLst/>
                          <a:latin typeface="微软雅黑" panose="020B0503020204020204" pitchFamily="34" charset="-122"/>
                          <a:ea typeface="微软雅黑" panose="020B0503020204020204" pitchFamily="34" charset="-122"/>
                        </a:rPr>
                        <a:t>学习完成</a:t>
                      </a:r>
                      <a:r>
                        <a:rPr lang="en-US" altLang="zh-CN" sz="1200" b="0" i="0" u="none" strike="noStrike" dirty="0" smtClean="0">
                          <a:effectLst/>
                          <a:latin typeface="微软雅黑" panose="020B0503020204020204" pitchFamily="34" charset="-122"/>
                          <a:ea typeface="微软雅黑" panose="020B0503020204020204" pitchFamily="34" charset="-122"/>
                        </a:rPr>
                        <a:t>78%</a:t>
                      </a:r>
                      <a:r>
                        <a:rPr lang="zh-CN" altLang="en-US" sz="1200" b="0" i="0" u="none" strike="noStrike" dirty="0" smtClean="0">
                          <a:effectLst/>
                          <a:latin typeface="微软雅黑" panose="020B0503020204020204" pitchFamily="34" charset="-122"/>
                          <a:ea typeface="微软雅黑" panose="020B0503020204020204" pitchFamily="34" charset="-122"/>
                        </a:rPr>
                        <a:t>（涵盖</a:t>
                      </a:r>
                      <a:r>
                        <a:rPr lang="en-US" altLang="zh-CN" sz="1200" b="0" i="0" u="none" strike="noStrike" dirty="0" smtClean="0">
                          <a:effectLst/>
                          <a:latin typeface="微软雅黑" panose="020B0503020204020204" pitchFamily="34" charset="-122"/>
                          <a:ea typeface="微软雅黑" panose="020B0503020204020204" pitchFamily="34" charset="-122"/>
                        </a:rPr>
                        <a:t>162</a:t>
                      </a:r>
                      <a:r>
                        <a:rPr lang="zh-CN" altLang="en-US" sz="1200" b="0" i="0" u="none" strike="noStrike" dirty="0" smtClean="0">
                          <a:effectLst/>
                          <a:latin typeface="微软雅黑" panose="020B0503020204020204" pitchFamily="34" charset="-122"/>
                          <a:ea typeface="微软雅黑" panose="020B0503020204020204" pitchFamily="34" charset="-122"/>
                        </a:rPr>
                        <a:t>个功能点），</a:t>
                      </a:r>
                      <a:r>
                        <a:rPr lang="en-US" altLang="zh-CN" sz="1200" b="0" i="0" u="none" strike="noStrike" dirty="0" smtClean="0">
                          <a:effectLst/>
                          <a:latin typeface="微软雅黑" panose="020B0503020204020204" pitchFamily="34" charset="-122"/>
                          <a:ea typeface="微软雅黑" panose="020B0503020204020204" pitchFamily="34" charset="-122"/>
                        </a:rPr>
                        <a:t>RN</a:t>
                      </a:r>
                      <a:r>
                        <a:rPr lang="zh-CN" altLang="en-US" sz="1200" b="0" i="0" u="none" strike="noStrike" dirty="0" smtClean="0">
                          <a:effectLst/>
                          <a:latin typeface="微软雅黑" panose="020B0503020204020204" pitchFamily="34" charset="-122"/>
                          <a:ea typeface="微软雅黑" panose="020B0503020204020204" pitchFamily="34" charset="-122"/>
                        </a:rPr>
                        <a:t>语言学习完成</a:t>
                      </a:r>
                      <a:r>
                        <a:rPr lang="en-US" altLang="zh-CN" sz="1200" b="0" i="0" u="none" strike="noStrike" dirty="0" smtClean="0">
                          <a:effectLst/>
                          <a:latin typeface="微软雅黑" panose="020B0503020204020204" pitchFamily="34" charset="-122"/>
                          <a:ea typeface="微软雅黑" panose="020B0503020204020204" pitchFamily="34" charset="-122"/>
                        </a:rPr>
                        <a:t>50%</a:t>
                      </a:r>
                      <a:r>
                        <a:rPr lang="zh-CN" altLang="en-US" sz="1200" b="0" i="0" u="none" strike="noStrike" dirty="0" smtClean="0">
                          <a:effectLst/>
                          <a:latin typeface="微软雅黑" panose="020B0503020204020204" pitchFamily="34" charset="-122"/>
                          <a:ea typeface="微软雅黑" panose="020B0503020204020204" pitchFamily="34" charset="-122"/>
                        </a:rPr>
                        <a:t>，环境配置完成</a:t>
                      </a:r>
                      <a:r>
                        <a:rPr lang="en-US" altLang="zh-CN" sz="1200" b="0" i="0" u="none" strike="noStrike" dirty="0" smtClean="0">
                          <a:effectLst/>
                          <a:latin typeface="微软雅黑" panose="020B0503020204020204" pitchFamily="34" charset="-122"/>
                          <a:ea typeface="微软雅黑" panose="020B0503020204020204" pitchFamily="34" charset="-122"/>
                        </a:rPr>
                        <a:t>100%</a:t>
                      </a:r>
                      <a:r>
                        <a:rPr lang="zh-CN" altLang="en-US" sz="1200" b="0" i="0" u="none" strike="noStrike" dirty="0" smtClean="0">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n-US" altLang="zh-CN" sz="1200" b="0" i="0" u="none" strike="noStrike" smtClean="0">
                          <a:effectLst/>
                          <a:latin typeface="微软雅黑" panose="020B0503020204020204" pitchFamily="34" charset="-122"/>
                          <a:ea typeface="微软雅黑" panose="020B0503020204020204" pitchFamily="34" charset="-122"/>
                        </a:rPr>
                        <a:t>TBD</a:t>
                      </a:r>
                      <a:endParaRPr lang="en-US" altLang="zh-CN"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804067504"/>
                  </a:ext>
                </a:extLst>
              </a:tr>
              <a:tr h="549870">
                <a:tc>
                  <a:txBody>
                    <a:bodyPr/>
                    <a:lstStyle/>
                    <a:p>
                      <a:pPr algn="ctr" rtl="0" fontAlgn="ct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l" defTabSz="914400" rtl="0" eaLnBrk="1" fontAlgn="ctr" latinLnBrk="0" hangingPunct="1"/>
                      <a:r>
                        <a:rPr lang="zh-CN" altLang="en-US" sz="1200" b="1"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一卡通相关功能点开发</a:t>
                      </a:r>
                      <a:endParaRPr lang="zh-CN" altLang="en-US" sz="12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整体延迟</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marL="0" algn="l" defTabSz="914400" rtl="0" eaLnBrk="1" fontAlgn="ctr" latinLnBrk="0" hangingPunct="1"/>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由于达实一卡通接口还没有调通，所以相应开发工作延迟；</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ctr" defTabSz="914400" rtl="0" eaLnBrk="1" fontAlgn="ctr" latinLnBrk="0" hangingPunct="1"/>
                      <a:r>
                        <a:rPr lang="en-US" altLang="zh-CN" sz="1200" b="0" i="0" u="none" strike="noStrike" smtClean="0">
                          <a:effectLst/>
                          <a:latin typeface="微软雅黑" panose="020B0503020204020204" pitchFamily="34" charset="-122"/>
                          <a:ea typeface="微软雅黑" panose="020B0503020204020204" pitchFamily="34" charset="-122"/>
                        </a:rPr>
                        <a:t>TBD</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821742622"/>
                  </a:ext>
                </a:extLst>
              </a:tr>
              <a:tr h="549870">
                <a:tc>
                  <a:txBody>
                    <a:bodyPr/>
                    <a:lstStyle/>
                    <a:p>
                      <a:pPr marL="0" algn="ctr" defTabSz="914400" rtl="0" eaLnBrk="1" fontAlgn="ctr" latinLnBrk="0" hangingPunct="1"/>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7</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l" defTabSz="914400" rtl="0" eaLnBrk="1" fontAlgn="ctr" latinLnBrk="0" hangingPunct="1"/>
                      <a:r>
                        <a:rPr lang="zh-CN" altLang="en-US" sz="1200" b="1"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上线前交付文档准备</a:t>
                      </a:r>
                      <a:endParaRPr lang="zh-CN" altLang="en-US" sz="12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ctr" defTabSz="914400" rtl="0" eaLnBrk="1" fontAlgn="ctr" latinLnBrk="0" hangingPunct="1"/>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整体延迟</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marL="0" algn="l" defTabSz="914400" rtl="0" eaLnBrk="1" fontAlgn="ctr" latinLnBrk="0" hangingPunct="1"/>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需要亿达未来准备的文档已完成，需要赵磊准备的文档延迟；</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ctr" defTabSz="914400" rtl="0" eaLnBrk="1" fontAlgn="ctr" latinLnBrk="0" hangingPunct="1"/>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2018.1.26</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ctr" defTabSz="914400" rtl="0" eaLnBrk="1" fontAlgn="ctr" latinLnBrk="0" hangingPunct="1"/>
                      <a:r>
                        <a:rPr lang="en-US" altLang="zh-CN" sz="1200" b="0" i="0" u="none" strike="noStrike" smtClean="0">
                          <a:effectLst/>
                          <a:latin typeface="微软雅黑" panose="020B0503020204020204" pitchFamily="34" charset="-122"/>
                          <a:ea typeface="微软雅黑" panose="020B0503020204020204" pitchFamily="34" charset="-122"/>
                        </a:rPr>
                        <a:t>TBD</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39450913"/>
                  </a:ext>
                </a:extLst>
              </a:tr>
              <a:tr h="549870">
                <a:tc>
                  <a:txBody>
                    <a:bodyPr/>
                    <a:lstStyle/>
                    <a:p>
                      <a:pPr algn="ctr" rtl="0" fontAlgn="ct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8</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l"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项目上线</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重点工作</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algn="l" fontAlgn="ctr"/>
                      <a:r>
                        <a:rPr lang="zh-CN" altLang="en-US" sz="1200" b="0" i="0" u="none" strike="noStrike" dirty="0">
                          <a:effectLst/>
                          <a:latin typeface="微软雅黑" panose="020B0503020204020204" pitchFamily="34" charset="-122"/>
                          <a:ea typeface="微软雅黑" panose="020B0503020204020204" pitchFamily="34" charset="-122"/>
                        </a:rPr>
                        <a:t>计划在</a:t>
                      </a:r>
                      <a:r>
                        <a:rPr lang="en-US" altLang="zh-CN" sz="1200" b="0" i="0" u="none" strike="noStrike" dirty="0">
                          <a:effectLst/>
                          <a:latin typeface="微软雅黑" panose="020B0503020204020204" pitchFamily="34" charset="-122"/>
                          <a:ea typeface="微软雅黑" panose="020B0503020204020204" pitchFamily="34" charset="-122"/>
                        </a:rPr>
                        <a:t>3</a:t>
                      </a:r>
                      <a:r>
                        <a:rPr lang="zh-CN" altLang="en-US" sz="1200" b="0" i="0" u="none" strike="noStrike" dirty="0">
                          <a:effectLst/>
                          <a:latin typeface="微软雅黑" panose="020B0503020204020204" pitchFamily="34" charset="-122"/>
                          <a:ea typeface="微软雅黑" panose="020B0503020204020204" pitchFamily="34" charset="-122"/>
                        </a:rPr>
                        <a:t>月</a:t>
                      </a:r>
                      <a:r>
                        <a:rPr lang="en-US" altLang="zh-CN" sz="1200" b="0" i="0" u="none" strike="noStrike" dirty="0">
                          <a:effectLst/>
                          <a:latin typeface="微软雅黑" panose="020B0503020204020204" pitchFamily="34" charset="-122"/>
                          <a:ea typeface="微软雅黑" panose="020B0503020204020204" pitchFamily="34" charset="-122"/>
                        </a:rPr>
                        <a:t>2</a:t>
                      </a:r>
                      <a:r>
                        <a:rPr lang="zh-CN" altLang="en-US" sz="1200" b="0" i="0" u="none" strike="noStrike" dirty="0">
                          <a:effectLst/>
                          <a:latin typeface="微软雅黑" panose="020B0503020204020204" pitchFamily="34" charset="-122"/>
                          <a:ea typeface="微软雅黑" panose="020B0503020204020204" pitchFamily="34" charset="-122"/>
                        </a:rPr>
                        <a:t>日一次上线；</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2018.3.2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n-US" altLang="zh-CN" sz="1200" b="0" i="0" u="none" strike="noStrike" dirty="0" smtClean="0">
                          <a:effectLst/>
                          <a:latin typeface="微软雅黑" panose="020B0503020204020204" pitchFamily="34" charset="-122"/>
                          <a:ea typeface="微软雅黑" panose="020B0503020204020204" pitchFamily="34" charset="-122"/>
                        </a:rPr>
                        <a:t>TBD</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600440317"/>
                  </a:ext>
                </a:extLst>
              </a:tr>
            </a:tbl>
          </a:graphicData>
        </a:graphic>
      </p:graphicFrame>
      <p:sp>
        <p:nvSpPr>
          <p:cNvPr id="7" name="矩形 3">
            <a:extLst>
              <a:ext uri="{FF2B5EF4-FFF2-40B4-BE49-F238E27FC236}">
                <a16:creationId xmlns:a16="http://schemas.microsoft.com/office/drawing/2014/main" id="{5274DE34-2474-4268-909A-BEB73168DF43}"/>
              </a:ext>
            </a:extLst>
          </p:cNvPr>
          <p:cNvSpPr/>
          <p:nvPr/>
        </p:nvSpPr>
        <p:spPr>
          <a:xfrm>
            <a:off x="9787083" y="248193"/>
            <a:ext cx="1410004" cy="2902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拖期整体无延迟</a:t>
            </a:r>
          </a:p>
        </p:txBody>
      </p:sp>
      <p:sp>
        <p:nvSpPr>
          <p:cNvPr id="8" name="矩形 4">
            <a:extLst>
              <a:ext uri="{FF2B5EF4-FFF2-40B4-BE49-F238E27FC236}">
                <a16:creationId xmlns:a16="http://schemas.microsoft.com/office/drawing/2014/main" id="{F1BCEB4E-486A-4BF9-95DB-29CCABE4D596}"/>
              </a:ext>
            </a:extLst>
          </p:cNvPr>
          <p:cNvSpPr/>
          <p:nvPr/>
        </p:nvSpPr>
        <p:spPr>
          <a:xfrm>
            <a:off x="8956812" y="248193"/>
            <a:ext cx="800775" cy="2902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进行中</a:t>
            </a:r>
          </a:p>
        </p:txBody>
      </p:sp>
      <p:sp>
        <p:nvSpPr>
          <p:cNvPr id="9" name="矩形 5">
            <a:extLst>
              <a:ext uri="{FF2B5EF4-FFF2-40B4-BE49-F238E27FC236}">
                <a16:creationId xmlns:a16="http://schemas.microsoft.com/office/drawing/2014/main" id="{DEA72227-B3B7-401B-B8BF-1705715001B5}"/>
              </a:ext>
            </a:extLst>
          </p:cNvPr>
          <p:cNvSpPr/>
          <p:nvPr/>
        </p:nvSpPr>
        <p:spPr>
          <a:xfrm>
            <a:off x="8131459" y="248193"/>
            <a:ext cx="800775" cy="2902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已完成</a:t>
            </a:r>
          </a:p>
        </p:txBody>
      </p:sp>
      <p:sp>
        <p:nvSpPr>
          <p:cNvPr id="10" name="矩形 6">
            <a:extLst>
              <a:ext uri="{FF2B5EF4-FFF2-40B4-BE49-F238E27FC236}">
                <a16:creationId xmlns:a16="http://schemas.microsoft.com/office/drawing/2014/main" id="{C7446138-D6E1-4E44-BEF4-05CA47BDB251}"/>
              </a:ext>
            </a:extLst>
          </p:cNvPr>
          <p:cNvSpPr/>
          <p:nvPr/>
        </p:nvSpPr>
        <p:spPr>
          <a:xfrm>
            <a:off x="7306106" y="248193"/>
            <a:ext cx="800775" cy="29028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重点工作</a:t>
            </a:r>
          </a:p>
        </p:txBody>
      </p:sp>
      <p:sp>
        <p:nvSpPr>
          <p:cNvPr id="11" name="矩形 3">
            <a:extLst>
              <a:ext uri="{FF2B5EF4-FFF2-40B4-BE49-F238E27FC236}">
                <a16:creationId xmlns:a16="http://schemas.microsoft.com/office/drawing/2014/main" id="{4673F88A-62B0-42B5-9A35-7560D128F69B}"/>
              </a:ext>
            </a:extLst>
          </p:cNvPr>
          <p:cNvSpPr/>
          <p:nvPr/>
        </p:nvSpPr>
        <p:spPr>
          <a:xfrm>
            <a:off x="11226583" y="248193"/>
            <a:ext cx="800775" cy="2902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整体延迟</a:t>
            </a:r>
          </a:p>
        </p:txBody>
      </p:sp>
      <p:graphicFrame>
        <p:nvGraphicFramePr>
          <p:cNvPr id="3" name="对象 2"/>
          <p:cNvGraphicFramePr>
            <a:graphicFrameLocks noChangeAspect="1"/>
          </p:cNvGraphicFramePr>
          <p:nvPr>
            <p:extLst>
              <p:ext uri="{D42A27DB-BD31-4B8C-83A1-F6EECF244321}">
                <p14:modId xmlns:p14="http://schemas.microsoft.com/office/powerpoint/2010/main" val="1749193613"/>
              </p:ext>
            </p:extLst>
          </p:nvPr>
        </p:nvGraphicFramePr>
        <p:xfrm>
          <a:off x="2221347" y="3966585"/>
          <a:ext cx="914400" cy="787400"/>
        </p:xfrm>
        <a:graphic>
          <a:graphicData uri="http://schemas.openxmlformats.org/presentationml/2006/ole">
            <mc:AlternateContent xmlns:mc="http://schemas.openxmlformats.org/markup-compatibility/2006">
              <mc:Choice xmlns:v="urn:schemas-microsoft-com:vml" Requires="v">
                <p:oleObj spid="_x0000_s1050" name="Worksheet" showAsIcon="1" r:id="rId3" imgW="914400" imgH="787320" progId="Excel.Sheet.12">
                  <p:embed/>
                </p:oleObj>
              </mc:Choice>
              <mc:Fallback>
                <p:oleObj name="Worksheet" showAsIcon="1" r:id="rId3" imgW="914400" imgH="787320" progId="Excel.Sheet.12">
                  <p:embed/>
                  <p:pic>
                    <p:nvPicPr>
                      <p:cNvPr id="0" name=""/>
                      <p:cNvPicPr/>
                      <p:nvPr/>
                    </p:nvPicPr>
                    <p:blipFill>
                      <a:blip r:embed="rId4"/>
                      <a:stretch>
                        <a:fillRect/>
                      </a:stretch>
                    </p:blipFill>
                    <p:spPr>
                      <a:xfrm>
                        <a:off x="2221347" y="3966585"/>
                        <a:ext cx="914400" cy="787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92873059"/>
              </p:ext>
            </p:extLst>
          </p:nvPr>
        </p:nvGraphicFramePr>
        <p:xfrm>
          <a:off x="2221347" y="3300624"/>
          <a:ext cx="914400" cy="787400"/>
        </p:xfrm>
        <a:graphic>
          <a:graphicData uri="http://schemas.openxmlformats.org/presentationml/2006/ole">
            <mc:AlternateContent xmlns:mc="http://schemas.openxmlformats.org/markup-compatibility/2006">
              <mc:Choice xmlns:v="urn:schemas-microsoft-com:vml" Requires="v">
                <p:oleObj spid="_x0000_s1051" name="Worksheet" showAsIcon="1" r:id="rId5" imgW="914400" imgH="787320" progId="Excel.Sheet.12">
                  <p:embed/>
                </p:oleObj>
              </mc:Choice>
              <mc:Fallback>
                <p:oleObj name="Worksheet" showAsIcon="1" r:id="rId5" imgW="914400" imgH="787320" progId="Excel.Sheet.12">
                  <p:embed/>
                  <p:pic>
                    <p:nvPicPr>
                      <p:cNvPr id="0" name=""/>
                      <p:cNvPicPr/>
                      <p:nvPr/>
                    </p:nvPicPr>
                    <p:blipFill>
                      <a:blip r:embed="rId6"/>
                      <a:stretch>
                        <a:fillRect/>
                      </a:stretch>
                    </p:blipFill>
                    <p:spPr>
                      <a:xfrm>
                        <a:off x="2221347" y="3300624"/>
                        <a:ext cx="914400" cy="787400"/>
                      </a:xfrm>
                      <a:prstGeom prst="rect">
                        <a:avLst/>
                      </a:prstGeom>
                    </p:spPr>
                  </p:pic>
                </p:oleObj>
              </mc:Fallback>
            </mc:AlternateContent>
          </a:graphicData>
        </a:graphic>
      </p:graphicFrame>
    </p:spTree>
    <p:extLst>
      <p:ext uri="{BB962C8B-B14F-4D97-AF65-F5344CB8AC3E}">
        <p14:creationId xmlns:p14="http://schemas.microsoft.com/office/powerpoint/2010/main" val="3944884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1361" y="165903"/>
            <a:ext cx="11142375" cy="325173"/>
          </a:xfrm>
        </p:spPr>
        <p:txBody>
          <a:bodyPr>
            <a:normAutofit fontScale="90000"/>
          </a:bodyPr>
          <a:lstStyle/>
          <a:p>
            <a:r>
              <a:rPr lang="zh-CN" altLang="en-US" b="1" dirty="0"/>
              <a:t>丽泽项目重大问题跟踪</a:t>
            </a:r>
          </a:p>
        </p:txBody>
      </p:sp>
      <p:graphicFrame>
        <p:nvGraphicFramePr>
          <p:cNvPr id="5" name="表格 4"/>
          <p:cNvGraphicFramePr>
            <a:graphicFrameLocks noGrp="1"/>
          </p:cNvGraphicFramePr>
          <p:nvPr>
            <p:extLst>
              <p:ext uri="{D42A27DB-BD31-4B8C-83A1-F6EECF244321}">
                <p14:modId xmlns:p14="http://schemas.microsoft.com/office/powerpoint/2010/main" val="3220620961"/>
              </p:ext>
            </p:extLst>
          </p:nvPr>
        </p:nvGraphicFramePr>
        <p:xfrm>
          <a:off x="291510" y="625576"/>
          <a:ext cx="11634325" cy="5997903"/>
        </p:xfrm>
        <a:graphic>
          <a:graphicData uri="http://schemas.openxmlformats.org/drawingml/2006/table">
            <a:tbl>
              <a:tblPr/>
              <a:tblGrid>
                <a:gridCol w="1073651">
                  <a:extLst>
                    <a:ext uri="{9D8B030D-6E8A-4147-A177-3AD203B41FA5}">
                      <a16:colId xmlns:a16="http://schemas.microsoft.com/office/drawing/2014/main" val="20000"/>
                    </a:ext>
                  </a:extLst>
                </a:gridCol>
                <a:gridCol w="3483930">
                  <a:extLst>
                    <a:ext uri="{9D8B030D-6E8A-4147-A177-3AD203B41FA5}">
                      <a16:colId xmlns:a16="http://schemas.microsoft.com/office/drawing/2014/main" val="20001"/>
                    </a:ext>
                  </a:extLst>
                </a:gridCol>
                <a:gridCol w="738909">
                  <a:extLst>
                    <a:ext uri="{9D8B030D-6E8A-4147-A177-3AD203B41FA5}">
                      <a16:colId xmlns:a16="http://schemas.microsoft.com/office/drawing/2014/main" val="20002"/>
                    </a:ext>
                  </a:extLst>
                </a:gridCol>
                <a:gridCol w="2937814">
                  <a:extLst>
                    <a:ext uri="{9D8B030D-6E8A-4147-A177-3AD203B41FA5}">
                      <a16:colId xmlns:a16="http://schemas.microsoft.com/office/drawing/2014/main" val="20003"/>
                    </a:ext>
                  </a:extLst>
                </a:gridCol>
                <a:gridCol w="1798354">
                  <a:extLst>
                    <a:ext uri="{9D8B030D-6E8A-4147-A177-3AD203B41FA5}">
                      <a16:colId xmlns:a16="http://schemas.microsoft.com/office/drawing/2014/main" val="20004"/>
                    </a:ext>
                  </a:extLst>
                </a:gridCol>
                <a:gridCol w="1601667">
                  <a:extLst>
                    <a:ext uri="{9D8B030D-6E8A-4147-A177-3AD203B41FA5}">
                      <a16:colId xmlns:a16="http://schemas.microsoft.com/office/drawing/2014/main" val="20005"/>
                    </a:ext>
                  </a:extLst>
                </a:gridCol>
              </a:tblGrid>
              <a:tr h="349814">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类别</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风险</a:t>
                      </a:r>
                      <a:r>
                        <a:rPr lang="en-US" altLang="zh-CN" sz="16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问题说明</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级别</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对策</a:t>
                      </a:r>
                      <a:r>
                        <a:rPr lang="en-US" altLang="zh-CN" sz="16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决议</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smtClean="0">
                          <a:solidFill>
                            <a:srgbClr val="FFFFFF"/>
                          </a:solidFill>
                          <a:effectLst/>
                          <a:latin typeface="微软雅黑" panose="020B0503020204020204" pitchFamily="34" charset="-122"/>
                          <a:ea typeface="微软雅黑" panose="020B0503020204020204" pitchFamily="34" charset="-122"/>
                        </a:rPr>
                        <a:t>负责人</a:t>
                      </a:r>
                      <a:endParaRPr lang="zh-CN" altLang="en-US" sz="16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要求解决时限</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1971533">
                <a:tc>
                  <a:txBody>
                    <a:bodyPr/>
                    <a:lstStyle/>
                    <a:p>
                      <a:pPr algn="ctr" rtl="0"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接口</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一卡通接口没有调试完毕，导致相关基础</a:t>
                      </a:r>
                      <a:r>
                        <a:rPr lang="zh-CN" altLang="en-US"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功能、园区一卡通功能</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无法进行开发，目前遇到问题如下</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l" rtl="0" fontAlgn="ct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indent="-228600" algn="l" rtl="0" fontAlgn="ctr">
                        <a:buFont typeface="+mj-lt"/>
                        <a:buAutoNum type="arabicPeriod"/>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“一卡通</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App</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接口文档”提供的部分内容与达实生产环境数据库内信息存在不相符、部分数据缺失的情况，会影响一系列接口调试工作；</a:t>
                      </a: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indent="-228600" algn="l" rtl="0" fontAlgn="ctr">
                        <a:buFont typeface="+mj-lt"/>
                        <a:buAutoNum type="arabicPeriod"/>
                      </a:pP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indent="-228600" algn="l" rtl="0" fontAlgn="ctr">
                        <a:buFont typeface="+mj-lt"/>
                        <a:buAutoNum type="arabicPeriod"/>
                      </a:pPr>
                      <a:r>
                        <a:rPr lang="en-US" altLang="zh-CN" sz="12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缺少账户变动通知接口、余额更新（消费）接口和扫码支付接口的完整信息</a:t>
                      </a:r>
                      <a:endParaRPr lang="zh-CN" altLang="en-US"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zh-CN" altLang="en-US" sz="1200" b="1" i="0" u="none" strike="noStrike" dirty="0">
                          <a:solidFill>
                            <a:srgbClr val="FF0000"/>
                          </a:solidFill>
                          <a:effectLst/>
                          <a:latin typeface="微软雅黑" panose="020B0503020204020204" pitchFamily="34" charset="-122"/>
                          <a:ea typeface="微软雅黑" panose="020B0503020204020204" pitchFamily="34" charset="-122"/>
                        </a:rPr>
                        <a:t>高</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228600" marR="0" lvl="0" indent="-228600" algn="l" defTabSz="914400" rtl="0" eaLnBrk="1" fontAlgn="ctr" latinLnBrk="0" hangingPunct="1">
                        <a:lnSpc>
                          <a:spcPct val="100000"/>
                        </a:lnSpc>
                        <a:spcBef>
                          <a:spcPts val="0"/>
                        </a:spcBef>
                        <a:spcAft>
                          <a:spcPts val="0"/>
                        </a:spcAft>
                        <a:buClrTx/>
                        <a:buSzTx/>
                        <a:buFont typeface="+mj-lt"/>
                        <a:buAutoNum type="arabicPeriod"/>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联络一卡通管理人员现场到达实系统上找一个人员资料手机栏添加手机号，如果需要具体密码的话，那么人事资料里面添加身份证号，密码是身份证号后六位，密码空字段情况是默认密码为</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0000</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或者</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123</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，只要人事资料输入手机号就可以，默认密码为空就是没有密码</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marR="0" lvl="0" indent="-228600" algn="l" defTabSz="914400" rtl="0" eaLnBrk="1" fontAlgn="ctr" latinLnBrk="0" hangingPunct="1">
                        <a:lnSpc>
                          <a:spcPct val="100000"/>
                        </a:lnSpc>
                        <a:spcBef>
                          <a:spcPts val="0"/>
                        </a:spcBef>
                        <a:spcAft>
                          <a:spcPts val="0"/>
                        </a:spcAft>
                        <a:buClrTx/>
                        <a:buSzTx/>
                        <a:buFont typeface="+mj-lt"/>
                        <a:buAutoNum type="arabicPeriod"/>
                        <a:tabLst/>
                        <a:defRPr/>
                      </a:pP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marR="0" lvl="0" indent="-228600" algn="l" defTabSz="914400" rtl="0" eaLnBrk="1" fontAlgn="ctr" latinLnBrk="0" hangingPunct="1">
                        <a:lnSpc>
                          <a:spcPct val="100000"/>
                        </a:lnSpc>
                        <a:spcBef>
                          <a:spcPts val="0"/>
                        </a:spcBef>
                        <a:spcAft>
                          <a:spcPts val="0"/>
                        </a:spcAft>
                        <a:buClrTx/>
                        <a:buSzTx/>
                        <a:buFont typeface="+mj-lt"/>
                        <a:buAutoNum type="arabicPeriod"/>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与达实进一步确认接口开发完成情况</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marR="0" lvl="0" indent="-228600" algn="l" defTabSz="914400" rtl="0" eaLnBrk="1" fontAlgn="ctr" latinLnBrk="0" hangingPunct="1">
                        <a:lnSpc>
                          <a:spcPct val="100000"/>
                        </a:lnSpc>
                        <a:spcBef>
                          <a:spcPts val="0"/>
                        </a:spcBef>
                        <a:spcAft>
                          <a:spcPts val="0"/>
                        </a:spcAft>
                        <a:buClrTx/>
                        <a:buSzTx/>
                        <a:buFont typeface="+mj-lt"/>
                        <a:buAutoNum type="arabicPeriod"/>
                        <a:tabLst/>
                        <a:defRPr/>
                      </a:pP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altLang="zh-CN" sz="12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2</a:t>
                      </a:r>
                      <a:r>
                        <a:rPr lang="zh-CN" altLang="en-US" sz="12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月</a:t>
                      </a:r>
                      <a:r>
                        <a:rPr lang="en-US" altLang="zh-CN" sz="12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2</a:t>
                      </a:r>
                      <a:r>
                        <a:rPr lang="zh-CN" altLang="en-US" sz="12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以后会影响？</a:t>
                      </a:r>
                      <a:endParaRPr lang="zh-CN" altLang="en-US" sz="12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王中</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冠，田加林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18146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文档</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客户近期需要项目上线前的交付文档，其中需要赵磊团队提供如下文档：</a:t>
                      </a: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开发方案</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系统测试方案</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系统测试报告</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配置开发方案</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数据补录方案</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用户操作手册</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管理员操作手册</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a:solidFill>
                            <a:srgbClr val="FF0000"/>
                          </a:solidFill>
                          <a:effectLst/>
                          <a:latin typeface="微软雅黑" panose="020B0503020204020204" pitchFamily="34" charset="-122"/>
                          <a:ea typeface="微软雅黑" panose="020B0503020204020204" pitchFamily="34" charset="-122"/>
                        </a:rPr>
                        <a:t>高</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赵磊团队在约定期限内无法提供相应文档，需要云哲推动</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l" rtl="0" fontAlgn="ctr"/>
                      <a:r>
                        <a:rPr lang="zh-CN" altLang="en-US" sz="1200" b="0" i="0" u="none" strike="noStrike" dirty="0" smtClean="0">
                          <a:solidFill>
                            <a:srgbClr val="FF0000"/>
                          </a:solidFill>
                          <a:effectLst/>
                          <a:latin typeface="微软雅黑" panose="020B0503020204020204" pitchFamily="34" charset="-122"/>
                          <a:ea typeface="微软雅黑" panose="020B0503020204020204" pitchFamily="34" charset="-122"/>
                        </a:rPr>
                        <a:t>问赵磊沟通后多长时间完成</a:t>
                      </a:r>
                      <a:endParaRPr lang="en-US" altLang="zh-CN" sz="12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慎云哲，田</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加林</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2018.2.1</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165536"/>
                  </a:ext>
                </a:extLst>
              </a:tr>
              <a:tr h="18146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代码</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indent="0" algn="l" rtl="0" fontAlgn="ctr">
                        <a:buFont typeface="+mj-lt"/>
                        <a:buNone/>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代码由亿达未来于</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2018.1.4</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err="1" smtClean="0">
                          <a:solidFill>
                            <a:srgbClr val="000000"/>
                          </a:solidFill>
                          <a:effectLst/>
                          <a:latin typeface="微软雅黑" panose="020B0503020204020204" pitchFamily="34" charset="-122"/>
                          <a:ea typeface="微软雅黑" panose="020B0503020204020204" pitchFamily="34" charset="-122"/>
                          <a:cs typeface="+mn-cs"/>
                        </a:rPr>
                        <a:t>Github</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上进行存管，之后没有收到赵磊团队的更新；</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smtClean="0">
                          <a:solidFill>
                            <a:srgbClr val="FF0000"/>
                          </a:solidFill>
                          <a:effectLst/>
                          <a:latin typeface="微软雅黑" panose="020B0503020204020204" pitchFamily="34" charset="-122"/>
                          <a:ea typeface="微软雅黑" panose="020B0503020204020204" pitchFamily="34" charset="-122"/>
                        </a:rPr>
                        <a:t>高</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赵磊团队每天下午</a:t>
                      </a: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4</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点定时在</a:t>
                      </a:r>
                      <a:r>
                        <a:rPr lang="en-US" altLang="zh-CN" sz="1200" b="0" i="0" u="none" strike="noStrike" dirty="0" err="1" smtClean="0">
                          <a:solidFill>
                            <a:srgbClr val="000000"/>
                          </a:solidFill>
                          <a:effectLst/>
                          <a:latin typeface="微软雅黑" panose="020B0503020204020204" pitchFamily="34" charset="-122"/>
                          <a:ea typeface="微软雅黑" panose="020B0503020204020204" pitchFamily="34" charset="-122"/>
                        </a:rPr>
                        <a:t>Github</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上更新一版，需要云哲推动；</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慎云哲，田加林</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2018.2.1</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81937612"/>
                  </a:ext>
                </a:extLst>
              </a:tr>
            </a:tbl>
          </a:graphicData>
        </a:graphic>
      </p:graphicFrame>
    </p:spTree>
    <p:extLst>
      <p:ext uri="{BB962C8B-B14F-4D97-AF65-F5344CB8AC3E}">
        <p14:creationId xmlns:p14="http://schemas.microsoft.com/office/powerpoint/2010/main" val="36989678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CEEAC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EEAC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TotalTime>
  <Words>677</Words>
  <Application>Microsoft Office PowerPoint</Application>
  <PresentationFormat>宽屏</PresentationFormat>
  <Paragraphs>135</Paragraphs>
  <Slides>3</Slides>
  <Notes>1</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3</vt:i4>
      </vt:variant>
    </vt:vector>
  </HeadingPairs>
  <TitlesOfParts>
    <vt:vector size="9" baseType="lpstr">
      <vt:lpstr>等线</vt:lpstr>
      <vt:lpstr>微软雅黑</vt:lpstr>
      <vt:lpstr>Arial</vt:lpstr>
      <vt:lpstr>Calibri</vt:lpstr>
      <vt:lpstr>Office 主题​​</vt:lpstr>
      <vt:lpstr>Worksheet</vt:lpstr>
      <vt:lpstr>PowerPoint 演示文稿</vt:lpstr>
      <vt:lpstr>丽泽项目</vt:lpstr>
      <vt:lpstr>丽泽项目重大问题跟踪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Wenrui Jiang</dc:creator>
  <cp:lastModifiedBy>田加林</cp:lastModifiedBy>
  <cp:revision>98</cp:revision>
  <dcterms:created xsi:type="dcterms:W3CDTF">2018-01-08T14:40:17Z</dcterms:created>
  <dcterms:modified xsi:type="dcterms:W3CDTF">2018-01-30T10:14:06Z</dcterms:modified>
</cp:coreProperties>
</file>